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315" r:id="rId3"/>
    <p:sldId id="355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260" r:id="rId15"/>
    <p:sldId id="33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39" r:id="rId24"/>
    <p:sldId id="340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41" r:id="rId33"/>
    <p:sldId id="333" r:id="rId34"/>
    <p:sldId id="334" r:id="rId35"/>
    <p:sldId id="342" r:id="rId36"/>
    <p:sldId id="335" r:id="rId37"/>
    <p:sldId id="336" r:id="rId38"/>
    <p:sldId id="337" r:id="rId39"/>
    <p:sldId id="347" r:id="rId40"/>
    <p:sldId id="344" r:id="rId41"/>
    <p:sldId id="345" r:id="rId42"/>
    <p:sldId id="346" r:id="rId43"/>
    <p:sldId id="366" r:id="rId44"/>
    <p:sldId id="367" r:id="rId45"/>
    <p:sldId id="368" r:id="rId46"/>
    <p:sldId id="402" r:id="rId47"/>
    <p:sldId id="343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8" r:id="rId76"/>
    <p:sldId id="399" r:id="rId77"/>
    <p:sldId id="400" r:id="rId78"/>
    <p:sldId id="403" r:id="rId79"/>
    <p:sldId id="353" r:id="rId80"/>
    <p:sldId id="35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53C18-6FB0-48A4-BE65-BC418673D728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89963-14D3-46B6-A4DD-773663C54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2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 with 1</a:t>
            </a:r>
            <a:r>
              <a:rPr lang="en-US" baseline="30000" dirty="0"/>
              <a:t>st</a:t>
            </a:r>
            <a:r>
              <a:rPr lang="en-US" dirty="0"/>
              <a:t> 2 rows and alternate columns 0 and 2</a:t>
            </a:r>
          </a:p>
          <a:p>
            <a:r>
              <a:rPr lang="en-US" dirty="0"/>
              <a:t>[[1 3] [5 ]] sliced</a:t>
            </a:r>
          </a:p>
          <a:p>
            <a:endParaRPr lang="en-US" dirty="0"/>
          </a:p>
          <a:p>
            <a:r>
              <a:rPr lang="en-US" dirty="0"/>
              <a:t>[6 9 7 16]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E4BF5-24C4-40F7-AE46-DE65D55710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5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mathematical operations are performed element-wise on the array. These operations are applied both as operator overloads and as functions.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E4BF5-24C4-40F7-AE46-DE65D55710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7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sliced_arr</a:t>
            </a:r>
            <a:r>
              <a:rPr lang="en-US" dirty="0" smtClean="0"/>
              <a:t> =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/>
              <a:t>arr</a:t>
            </a:r>
            <a:r>
              <a:rPr lang="en-US" dirty="0" smtClean="0"/>
              <a:t>[:2, ::2]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89963-14D3-46B6-A4DD-773663C541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46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x.dtype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C89963-14D3-46B6-A4DD-773663C541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84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3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8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3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5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3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8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6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7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0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19F26-549C-4A29-8AFF-AAD68B8D7352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39B9F-4E42-42EB-966C-D48881305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mailto:kuruzj@rpi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wmf"/><Relationship Id="rId4" Type="http://schemas.openxmlformats.org/officeDocument/2006/relationships/image" Target="../media/image10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8D2930-66DC-4639-AB52-C4AAB7527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Applied Analytics and Predictive Modeling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Spring 2020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3E78DF-2C9B-46FC-98F3-29D4ABC36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1674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Lecture-2</a:t>
            </a:r>
            <a:endParaRPr lang="en-US" sz="3200" dirty="0"/>
          </a:p>
        </p:txBody>
      </p:sp>
      <p:sp>
        <p:nvSpPr>
          <p:cNvPr id="6" name="Subtitle 8">
            <a:extLst>
              <a:ext uri="{FF2B5EF4-FFF2-40B4-BE49-F238E27FC236}">
                <a16:creationId xmlns:a16="http://schemas.microsoft.com/office/drawing/2014/main" id="{4323286D-E52A-4364-8D05-5764BABDBEB6}"/>
              </a:ext>
            </a:extLst>
          </p:cNvPr>
          <p:cNvSpPr txBox="1">
            <a:spLocks/>
          </p:cNvSpPr>
          <p:nvPr/>
        </p:nvSpPr>
        <p:spPr>
          <a:xfrm>
            <a:off x="1050471" y="5114726"/>
            <a:ext cx="5045529" cy="124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 b="1"/>
              <a:t>Lydia Manikonda</a:t>
            </a:r>
          </a:p>
          <a:p>
            <a:pPr algn="l"/>
            <a:r>
              <a:rPr lang="en-US" sz="3000">
                <a:hlinkClick r:id="rId2"/>
              </a:rPr>
              <a:t>manikl@rpi.edu</a:t>
            </a:r>
            <a:r>
              <a:rPr lang="en-US" sz="3000"/>
              <a:t> 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D7764-9785-41D2-B6E5-908529EF6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6" y="4875789"/>
            <a:ext cx="6487884" cy="12418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96466" y="6499123"/>
            <a:ext cx="7089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of the slides adapted from Intro to Data Mining Tan et al. 2</a:t>
            </a:r>
            <a:r>
              <a:rPr lang="en-US" baseline="30000" dirty="0" smtClean="0"/>
              <a:t>nd</a:t>
            </a:r>
            <a:r>
              <a:rPr lang="en-US" dirty="0" smtClean="0"/>
              <a:t> edition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training data (where the target value is known), the goal is to predict </a:t>
            </a:r>
            <a:r>
              <a:rPr lang="en-US" dirty="0"/>
              <a:t>a single “target” or “outcome” </a:t>
            </a:r>
            <a:r>
              <a:rPr lang="en-US" dirty="0" smtClean="0"/>
              <a:t>variable</a:t>
            </a:r>
          </a:p>
          <a:p>
            <a:r>
              <a:rPr lang="en-US" dirty="0" smtClean="0"/>
              <a:t>Can be classified into two types – Classification and </a:t>
            </a:r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6915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Classification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predict an outcome variable (or target variable)</a:t>
            </a:r>
          </a:p>
          <a:p>
            <a:r>
              <a:rPr lang="en-US" dirty="0" smtClean="0"/>
              <a:t>The target variable can be binary or multi-class</a:t>
            </a:r>
          </a:p>
          <a:p>
            <a:endParaRPr lang="en-US" dirty="0"/>
          </a:p>
          <a:p>
            <a:r>
              <a:rPr lang="en-US" dirty="0" smtClean="0"/>
              <a:t>Examples: Fraudulent or Non-fraudulent transaction; Pass or Fail; Rainy or Sunny;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5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 –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predict the outcome variable (usually in terms of a probability value)</a:t>
            </a:r>
          </a:p>
          <a:p>
            <a:r>
              <a:rPr lang="en-US" dirty="0" smtClean="0"/>
              <a:t>Common methods that could perform prediction are – Regression </a:t>
            </a:r>
          </a:p>
          <a:p>
            <a:r>
              <a:rPr lang="en-US" dirty="0" smtClean="0"/>
              <a:t>Examples: performance evaluation, revenue estimation, sales percentage,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23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aim is to segment </a:t>
            </a:r>
            <a:r>
              <a:rPr lang="en-US" dirty="0"/>
              <a:t>data into meaningful </a:t>
            </a:r>
            <a:r>
              <a:rPr lang="en-US" dirty="0" smtClean="0"/>
              <a:t>segments or detect </a:t>
            </a:r>
            <a:r>
              <a:rPr lang="en-US" dirty="0"/>
              <a:t>patterns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target (outcome) variable to predict or classify </a:t>
            </a:r>
            <a:endParaRPr lang="en-US" dirty="0" smtClean="0"/>
          </a:p>
          <a:p>
            <a:r>
              <a:rPr lang="en-US" dirty="0" smtClean="0"/>
              <a:t>Common methods include clustering.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Loops, conditionals,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3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377B-33F4-409D-93B9-1C4A85D3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7677-BEB0-447D-BB53-A81C073B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package for scientific computing</a:t>
            </a:r>
          </a:p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 is a general-purpose array-processing package</a:t>
            </a:r>
          </a:p>
          <a:p>
            <a:r>
              <a:rPr lang="en-US" dirty="0"/>
              <a:t>Used for high-performance multidimensional array computations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4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94D3C-1469-486D-85B1-EA7CDFD3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DE9DA-197D-405D-B578-E8917C8CA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numpy</a:t>
            </a:r>
            <a:r>
              <a:rPr lang="en-US" dirty="0"/>
              <a:t> array is a grid of values, all values are of same type </a:t>
            </a:r>
          </a:p>
          <a:p>
            <a:r>
              <a:rPr lang="en-US" dirty="0"/>
              <a:t>The number of dimensions is the </a:t>
            </a:r>
            <a:r>
              <a:rPr lang="en-US" b="1" dirty="0">
                <a:solidFill>
                  <a:srgbClr val="FF0000"/>
                </a:solidFill>
              </a:rPr>
              <a:t>rank</a:t>
            </a:r>
            <a:r>
              <a:rPr lang="en-US" dirty="0"/>
              <a:t> of an array </a:t>
            </a:r>
          </a:p>
          <a:p>
            <a:r>
              <a:rPr lang="en-US" dirty="0"/>
              <a:t>A tuple of integers giving the size of an array along each dimension is called the </a:t>
            </a:r>
            <a:r>
              <a:rPr lang="en-US" b="1" dirty="0">
                <a:solidFill>
                  <a:srgbClr val="FF0000"/>
                </a:solidFill>
              </a:rPr>
              <a:t>shape</a:t>
            </a:r>
            <a:r>
              <a:rPr lang="en-US" dirty="0"/>
              <a:t> of an array </a:t>
            </a:r>
          </a:p>
          <a:p>
            <a:endParaRPr lang="en-US" dirty="0"/>
          </a:p>
          <a:p>
            <a:r>
              <a:rPr lang="en-US" dirty="0"/>
              <a:t>Initialize using nested python lists</a:t>
            </a:r>
          </a:p>
          <a:p>
            <a:r>
              <a:rPr lang="en-US" dirty="0"/>
              <a:t>Access using square brackets</a:t>
            </a:r>
          </a:p>
        </p:txBody>
      </p:sp>
    </p:spTree>
    <p:extLst>
      <p:ext uri="{BB962C8B-B14F-4D97-AF65-F5344CB8AC3E}">
        <p14:creationId xmlns:p14="http://schemas.microsoft.com/office/powerpoint/2010/main" val="28455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9552-B09F-4DD5-93EB-58BE3831C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DB53-C084-4A78-B594-BEF4D9F11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Declaring the package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import </a:t>
            </a:r>
            <a:r>
              <a:rPr lang="en-US" dirty="0" err="1">
                <a:latin typeface="Bookman Old Style" panose="02050604050505020204" pitchFamily="18" charset="0"/>
              </a:rPr>
              <a:t>numpy</a:t>
            </a:r>
            <a:r>
              <a:rPr lang="en-US" dirty="0">
                <a:latin typeface="Bookman Old Style" panose="02050604050505020204" pitchFamily="18" charset="0"/>
              </a:rPr>
              <a:t> as np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Creating an array of rank 1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arr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Creating an array of rank 2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arr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3], [4, 5, 6])</a:t>
            </a:r>
          </a:p>
        </p:txBody>
      </p:sp>
    </p:spTree>
    <p:extLst>
      <p:ext uri="{BB962C8B-B14F-4D97-AF65-F5344CB8AC3E}">
        <p14:creationId xmlns:p14="http://schemas.microsoft.com/office/powerpoint/2010/main" val="387104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2B6C-C35B-4810-A585-376F3A81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CAC6D-D5CD-4628-BC2B-3EB63DDB8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array with rank 1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([1, 2, 3])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shape of this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a.shape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(3, 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elements at different indices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print(a[0], a[1], a[2])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CF1F2-8F79-42D1-84DC-3C304B44BD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1 2 3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Change an element of the array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a[0] = 10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r>
              <a:rPr lang="en-US" dirty="0"/>
              <a:t>Print the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[10, 2, 3]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9A27-3C8F-4AC9-9C70-F8F06D81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527F0-FBD4-45F6-925C-8CE1D344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([[1, 2, 3, 4], [5, 6, 7, 8], [9, 10, 11, 12], [13, 14, 15, 16]])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slicing method printing a range of array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sliced_a</a:t>
            </a:r>
            <a:r>
              <a:rPr lang="en-US" dirty="0">
                <a:latin typeface="Bookman Old Style" panose="02050604050505020204" pitchFamily="18" charset="0"/>
              </a:rPr>
              <a:t> = a[:2, ::2]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sliced_a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Printing elements at specific indices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print(a[[1, 2, 1, 3],[1, 0, 2, 3]])</a:t>
            </a:r>
          </a:p>
        </p:txBody>
      </p:sp>
    </p:spTree>
    <p:extLst>
      <p:ext uri="{BB962C8B-B14F-4D97-AF65-F5344CB8AC3E}">
        <p14:creationId xmlns:p14="http://schemas.microsoft.com/office/powerpoint/2010/main" val="12510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Overview of Data Mining</a:t>
            </a:r>
          </a:p>
          <a:p>
            <a:r>
              <a:rPr lang="en-US" dirty="0" smtClean="0"/>
              <a:t>Data Preprocessing</a:t>
            </a:r>
          </a:p>
          <a:p>
            <a:r>
              <a:rPr lang="en-US" dirty="0" smtClean="0"/>
              <a:t>Python Packages – </a:t>
            </a:r>
            <a:r>
              <a:rPr lang="en-US" dirty="0" err="1" smtClean="0"/>
              <a:t>Numpy</a:t>
            </a:r>
            <a:r>
              <a:rPr lang="en-US" dirty="0" smtClean="0"/>
              <a:t> and Pandas</a:t>
            </a:r>
          </a:p>
          <a:p>
            <a:r>
              <a:rPr lang="en-US" dirty="0" smtClean="0"/>
              <a:t>Including class exercises</a:t>
            </a:r>
          </a:p>
          <a:p>
            <a:r>
              <a:rPr lang="en-US" dirty="0" smtClean="0"/>
              <a:t>In-class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9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561C-8FB4-479C-916A-BBC6EB2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and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BDC48-E748-4F20-99D2-1769B4612A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np.zeros</a:t>
            </a:r>
            <a:r>
              <a:rPr lang="en-US" dirty="0">
                <a:latin typeface="Bookman Old Style" panose="02050604050505020204" pitchFamily="18" charset="0"/>
              </a:rPr>
              <a:t>((2, 2))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print(a)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[[0.  0.], [0.  0.]]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b = </a:t>
            </a:r>
            <a:r>
              <a:rPr lang="en-US" dirty="0" err="1">
                <a:latin typeface="Bookman Old Style" panose="02050604050505020204" pitchFamily="18" charset="0"/>
              </a:rPr>
              <a:t>np.ones</a:t>
            </a:r>
            <a:r>
              <a:rPr lang="en-US" dirty="0">
                <a:latin typeface="Bookman Old Style" panose="02050604050505020204" pitchFamily="18" charset="0"/>
              </a:rPr>
              <a:t>((1, 2))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print(b)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[[1.  1.]]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c = </a:t>
            </a:r>
            <a:r>
              <a:rPr lang="en-US" dirty="0" err="1">
                <a:latin typeface="Bookman Old Style" panose="02050604050505020204" pitchFamily="18" charset="0"/>
              </a:rPr>
              <a:t>np.full</a:t>
            </a:r>
            <a:r>
              <a:rPr lang="en-US" dirty="0">
                <a:latin typeface="Bookman Old Style" panose="02050604050505020204" pitchFamily="18" charset="0"/>
              </a:rPr>
              <a:t>((2,2), 7)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print(c)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[[7.  7.], [7.  7.]]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232E1-51B0-4241-A6EC-4331C3D0F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7677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 = </a:t>
            </a:r>
            <a:r>
              <a:rPr lang="en-US" dirty="0" err="1">
                <a:latin typeface="Bookman Old Style" panose="02050604050505020204" pitchFamily="18" charset="0"/>
              </a:rPr>
              <a:t>np.eye</a:t>
            </a:r>
            <a:r>
              <a:rPr lang="en-US" dirty="0">
                <a:latin typeface="Bookman Old Style" panose="02050604050505020204" pitchFamily="18" charset="0"/>
              </a:rPr>
              <a:t>(2)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print(d)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[[1.  0.], [0.  1.]]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e = </a:t>
            </a:r>
            <a:r>
              <a:rPr lang="en-US" dirty="0" err="1" smtClean="0">
                <a:latin typeface="Bookman Old Style" panose="02050604050505020204" pitchFamily="18" charset="0"/>
              </a:rPr>
              <a:t>np.random</a:t>
            </a:r>
            <a:r>
              <a:rPr lang="en-US" dirty="0" err="1">
                <a:latin typeface="Bookman Old Style" panose="02050604050505020204" pitchFamily="18" charset="0"/>
              </a:rPr>
              <a:t>.</a:t>
            </a:r>
            <a:r>
              <a:rPr lang="en-US" dirty="0" err="1" smtClean="0">
                <a:latin typeface="Bookman Old Style" panose="02050604050505020204" pitchFamily="18" charset="0"/>
              </a:rPr>
              <a:t>random</a:t>
            </a:r>
            <a:r>
              <a:rPr lang="en-US" dirty="0" smtClean="0">
                <a:latin typeface="Bookman Old Style" panose="02050604050505020204" pitchFamily="18" charset="0"/>
              </a:rPr>
              <a:t>((2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smtClean="0">
                <a:latin typeface="Bookman Old Style" panose="02050604050505020204" pitchFamily="18" charset="0"/>
              </a:rPr>
              <a:t>2))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print(e)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[[], []]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25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88D2F5-15B0-4E9E-B397-D0BE58D6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Arrays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CA603-9FAB-47E4-A7A0-4AC70C5DF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Datatypes of arrays need not be defined </a:t>
            </a:r>
            <a:r>
              <a:rPr lang="en-US" dirty="0" smtClean="0"/>
              <a:t>– </a:t>
            </a:r>
            <a:r>
              <a:rPr lang="en-US" dirty="0" err="1" smtClean="0"/>
              <a:t>numpy</a:t>
            </a:r>
            <a:r>
              <a:rPr lang="en-US" dirty="0" smtClean="0"/>
              <a:t> tries </a:t>
            </a:r>
            <a:r>
              <a:rPr lang="en-US" dirty="0"/>
              <a:t>to guess the datatype</a:t>
            </a:r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np.array</a:t>
            </a:r>
            <a:r>
              <a:rPr lang="en-US" dirty="0"/>
              <a:t>([1.1, 2.2])</a:t>
            </a:r>
          </a:p>
          <a:p>
            <a:pPr marL="0" indent="0">
              <a:buNone/>
            </a:pPr>
            <a:r>
              <a:rPr lang="en-US" dirty="0"/>
              <a:t>&gt;&gt; print(</a:t>
            </a:r>
            <a:r>
              <a:rPr lang="en-US" dirty="0" err="1"/>
              <a:t>a.dtype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np.array</a:t>
            </a:r>
            <a:r>
              <a:rPr lang="en-US" dirty="0"/>
              <a:t>([1, 2], </a:t>
            </a:r>
            <a:r>
              <a:rPr lang="en-US" dirty="0" err="1"/>
              <a:t>dtype</a:t>
            </a:r>
            <a:r>
              <a:rPr lang="en-US" dirty="0"/>
              <a:t>=np.int64)</a:t>
            </a:r>
          </a:p>
          <a:p>
            <a:pPr marL="0" indent="0">
              <a:buNone/>
            </a:pPr>
            <a:r>
              <a:rPr lang="en-US" dirty="0"/>
              <a:t>&gt;&gt; print(</a:t>
            </a:r>
            <a:r>
              <a:rPr lang="en-US" dirty="0" err="1"/>
              <a:t>a.dtype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93CD-60EA-48D2-B070-FCEA03A4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– Math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EC50-E991-4D2F-A5DE-60C660D6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a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([[1, 2], [3, 4]], </a:t>
            </a:r>
            <a:r>
              <a:rPr lang="en-US" dirty="0" err="1">
                <a:latin typeface="Bookman Old Style" panose="02050604050505020204" pitchFamily="18" charset="0"/>
              </a:rPr>
              <a:t>dtype</a:t>
            </a:r>
            <a:r>
              <a:rPr lang="en-US" dirty="0">
                <a:latin typeface="Bookman Old Style" panose="02050604050505020204" pitchFamily="18" charset="0"/>
              </a:rPr>
              <a:t>=np.float64)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b = </a:t>
            </a:r>
            <a:r>
              <a:rPr lang="en-US" dirty="0" err="1">
                <a:latin typeface="Bookman Old Style" panose="02050604050505020204" pitchFamily="18" charset="0"/>
              </a:rPr>
              <a:t>np.array</a:t>
            </a:r>
            <a:r>
              <a:rPr lang="en-US" dirty="0">
                <a:latin typeface="Bookman Old Style" panose="02050604050505020204" pitchFamily="18" charset="0"/>
              </a:rPr>
              <a:t>([[4, 3], [2, 1]], </a:t>
            </a:r>
            <a:r>
              <a:rPr lang="en-US" dirty="0" err="1">
                <a:latin typeface="Bookman Old Style" panose="02050604050505020204" pitchFamily="18" charset="0"/>
              </a:rPr>
              <a:t>dtype</a:t>
            </a:r>
            <a:r>
              <a:rPr lang="en-US" dirty="0">
                <a:latin typeface="Bookman Old Style" panose="02050604050505020204" pitchFamily="18" charset="0"/>
              </a:rPr>
              <a:t>=np.float64)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sum_ab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np.add</a:t>
            </a:r>
            <a:r>
              <a:rPr lang="en-US" dirty="0">
                <a:latin typeface="Bookman Old Style" panose="02050604050505020204" pitchFamily="18" charset="0"/>
              </a:rPr>
              <a:t>(a, b)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sum_ab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sum_a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np.sum</a:t>
            </a:r>
            <a:r>
              <a:rPr lang="en-US" dirty="0">
                <a:latin typeface="Bookman Old Style" panose="02050604050505020204" pitchFamily="18" charset="0"/>
              </a:rPr>
              <a:t>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sum_a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sqrt_a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np.sqrt</a:t>
            </a:r>
            <a:r>
              <a:rPr lang="en-US" dirty="0">
                <a:latin typeface="Bookman Old Style" panose="02050604050505020204" pitchFamily="18" charset="0"/>
              </a:rPr>
              <a:t>(a)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sqrt_a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/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trans_a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 err="1">
                <a:latin typeface="Bookman Old Style" panose="02050604050505020204" pitchFamily="18" charset="0"/>
              </a:rPr>
              <a:t>a.T</a:t>
            </a: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</a:t>
            </a:r>
            <a:r>
              <a:rPr lang="en-US" dirty="0" err="1">
                <a:latin typeface="Bookman Old Style" panose="02050604050505020204" pitchFamily="18" charset="0"/>
              </a:rPr>
              <a:t>trans_a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4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–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Given an array, print only a range of the array using slicing method.</a:t>
            </a:r>
          </a:p>
          <a:p>
            <a:pPr marL="457200" lvl="1" indent="0">
              <a:buNone/>
            </a:pPr>
            <a:r>
              <a:rPr lang="en-US" dirty="0" smtClean="0"/>
              <a:t>Input</a:t>
            </a:r>
            <a:r>
              <a:rPr lang="en-US" dirty="0"/>
              <a:t>: [[-1, 2, 0, 4], [4, -0.5, 6, 0], [2.6, 0, 7, 8], [3, -7, 4, 2.0]]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Output</a:t>
            </a:r>
            <a:r>
              <a:rPr lang="en-US" dirty="0"/>
              <a:t>: [[-1.  0.] [ 4.  6.]]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Consider the array above and print elements at specific indices</a:t>
            </a:r>
          </a:p>
          <a:p>
            <a:pPr marL="457200" lvl="1" indent="0">
              <a:buNone/>
            </a:pPr>
            <a:r>
              <a:rPr lang="en-US" dirty="0" smtClean="0"/>
              <a:t>Input: </a:t>
            </a:r>
            <a:r>
              <a:rPr lang="en-US" dirty="0"/>
              <a:t>[[-1, 2, 0, 4], [4, -0.5, 6, 0], [2.6, 0, 7, 8], [3, -7, 4, 2.0</a:t>
            </a:r>
            <a:r>
              <a:rPr lang="en-US" dirty="0" smtClean="0"/>
              <a:t>]];</a:t>
            </a:r>
          </a:p>
          <a:p>
            <a:pPr marL="457200" lvl="1" indent="0">
              <a:buNone/>
            </a:pPr>
            <a:r>
              <a:rPr lang="en-US" dirty="0" smtClean="0"/>
              <a:t>Values at these indices[[</a:t>
            </a:r>
            <a:r>
              <a:rPr lang="en-US" dirty="0"/>
              <a:t>1, 1, 0, 3], [3, 2, 1, 0]]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Output: [</a:t>
            </a:r>
            <a:r>
              <a:rPr lang="en-US" dirty="0"/>
              <a:t>0., 6., 2., 3</a:t>
            </a:r>
            <a:r>
              <a:rPr lang="en-US" dirty="0" smtClean="0"/>
              <a:t>.]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two given arrays; a </a:t>
            </a:r>
            <a:r>
              <a:rPr lang="en-US" dirty="0"/>
              <a:t>= </a:t>
            </a:r>
            <a:r>
              <a:rPr lang="en-US" dirty="0" err="1"/>
              <a:t>np.array</a:t>
            </a:r>
            <a:r>
              <a:rPr lang="en-US" dirty="0"/>
              <a:t>([[1, 2], [3, 4]]) b = </a:t>
            </a:r>
            <a:r>
              <a:rPr lang="en-US" dirty="0" err="1"/>
              <a:t>np.array</a:t>
            </a:r>
            <a:r>
              <a:rPr lang="en-US" dirty="0"/>
              <a:t>([[4, 3], [2, 1]])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– 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Given a </a:t>
            </a:r>
            <a:r>
              <a:rPr lang="en-US" dirty="0" err="1" smtClean="0"/>
              <a:t>numpy</a:t>
            </a:r>
            <a:r>
              <a:rPr lang="en-US" dirty="0" smtClean="0"/>
              <a:t> array, find the datatype</a:t>
            </a:r>
            <a:r>
              <a:rPr lang="en-US" dirty="0"/>
              <a:t>: </a:t>
            </a:r>
            <a:r>
              <a:rPr lang="en-US" dirty="0" err="1" smtClean="0"/>
              <a:t>np.array</a:t>
            </a:r>
            <a:r>
              <a:rPr lang="en-US" dirty="0" smtClean="0"/>
              <a:t>([4.0</a:t>
            </a:r>
            <a:r>
              <a:rPr lang="en-US" dirty="0"/>
              <a:t>, </a:t>
            </a:r>
            <a:r>
              <a:rPr lang="en-US" dirty="0" smtClean="0"/>
              <a:t>9.0])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Consider the previous array and perform the square root of an array.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Get unique values in a list using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Multiply all the numbers in a given list using 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US" dirty="0" smtClean="0"/>
              <a:t>Create a random </a:t>
            </a:r>
            <a:r>
              <a:rPr lang="en-US" dirty="0" err="1" smtClean="0"/>
              <a:t>numpy</a:t>
            </a:r>
            <a:r>
              <a:rPr lang="en-US" dirty="0" smtClean="0"/>
              <a:t> array of 20 rows and 2 columns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5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3CFF4-37A7-4D8B-9FCA-CB12B445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9D642-DF16-4E24-B4C2-9839AFBD0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popular python library for data analysis</a:t>
            </a:r>
          </a:p>
          <a:p>
            <a:r>
              <a:rPr lang="en-US" dirty="0"/>
              <a:t>Highly optimized performance</a:t>
            </a:r>
          </a:p>
          <a:p>
            <a:endParaRPr lang="en-US" dirty="0"/>
          </a:p>
          <a:p>
            <a:r>
              <a:rPr lang="en-US" dirty="0"/>
              <a:t>Using: 1) </a:t>
            </a:r>
            <a:r>
              <a:rPr lang="en-US" b="1" dirty="0"/>
              <a:t>Series</a:t>
            </a:r>
            <a:r>
              <a:rPr lang="en-US" dirty="0"/>
              <a:t>; 2) </a:t>
            </a:r>
            <a:r>
              <a:rPr lang="en-US" b="1" dirty="0" err="1"/>
              <a:t>DataFrames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6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1BE2-F2B8-40F5-82E2-205CBCD0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7972-086E-4785-A672-BD1BBBB51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dimensional array to store any data type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&gt;&gt; import pandas as pd</a:t>
            </a:r>
          </a:p>
          <a:p>
            <a:pPr marL="0" indent="0">
              <a:buNone/>
            </a:pPr>
            <a:r>
              <a:rPr lang="en-US" dirty="0"/>
              <a:t>&gt;&gt; a = </a:t>
            </a:r>
            <a:r>
              <a:rPr lang="en-US" dirty="0" err="1"/>
              <a:t>pd.Series</a:t>
            </a:r>
            <a:r>
              <a:rPr lang="en-US" dirty="0"/>
              <a:t>(</a:t>
            </a:r>
            <a:r>
              <a:rPr lang="en-US" b="1" dirty="0"/>
              <a:t>data</a:t>
            </a:r>
            <a:r>
              <a:rPr lang="en-US" dirty="0"/>
              <a:t>, index = </a:t>
            </a:r>
            <a:r>
              <a:rPr lang="en-US" b="1" dirty="0"/>
              <a:t>Index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data</a:t>
            </a:r>
            <a:r>
              <a:rPr lang="en-US" dirty="0"/>
              <a:t> can be: </a:t>
            </a:r>
          </a:p>
          <a:p>
            <a:pPr lvl="1"/>
            <a:r>
              <a:rPr lang="en-US" dirty="0"/>
              <a:t>Scalar value – integer, string</a:t>
            </a:r>
          </a:p>
          <a:p>
            <a:pPr lvl="1"/>
            <a:r>
              <a:rPr lang="en-US" dirty="0"/>
              <a:t>Dictionary – &lt;key, value&gt; pair</a:t>
            </a:r>
          </a:p>
          <a:p>
            <a:pPr lvl="1"/>
            <a:r>
              <a:rPr lang="en-US" dirty="0" err="1"/>
              <a:t>Ndarray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66FFA-5634-4EB2-84DC-445664AA4B56}"/>
              </a:ext>
            </a:extLst>
          </p:cNvPr>
          <p:cNvSpPr txBox="1"/>
          <p:nvPr/>
        </p:nvSpPr>
        <p:spPr>
          <a:xfrm>
            <a:off x="5608320" y="4328160"/>
            <a:ext cx="6339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Index</a:t>
            </a:r>
            <a:r>
              <a:rPr lang="en-US" sz="2800" dirty="0"/>
              <a:t> by default is from 0, 1, 2, … (</a:t>
            </a:r>
            <a:r>
              <a:rPr lang="en-US" sz="2800" i="1" dirty="0"/>
              <a:t>n</a:t>
            </a:r>
            <a:r>
              <a:rPr lang="en-US" sz="2800" dirty="0"/>
              <a:t>-1) where </a:t>
            </a:r>
            <a:r>
              <a:rPr lang="en-US" sz="2800" i="1" dirty="0"/>
              <a:t>n</a:t>
            </a:r>
            <a:r>
              <a:rPr lang="en-US" sz="2800" dirty="0"/>
              <a:t> is the length of the data</a:t>
            </a:r>
          </a:p>
        </p:txBody>
      </p:sp>
    </p:spTree>
    <p:extLst>
      <p:ext uri="{BB962C8B-B14F-4D97-AF65-F5344CB8AC3E}">
        <p14:creationId xmlns:p14="http://schemas.microsoft.com/office/powerpoint/2010/main" val="140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13F0-2AD7-45F6-BB1D-B24C51934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866C9-F737-48E4-A11E-F29D46D85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&gt;&gt; data = [1, 2, 3, 4, 5, 6, 7]</a:t>
            </a:r>
          </a:p>
          <a:p>
            <a:pPr marL="0" indent="0">
              <a:buNone/>
            </a:pPr>
            <a:r>
              <a:rPr lang="en-US" dirty="0"/>
              <a:t>&gt;&gt; s = </a:t>
            </a:r>
            <a:r>
              <a:rPr lang="en-US" dirty="0" err="1"/>
              <a:t>pd.Series</a:t>
            </a:r>
            <a:r>
              <a:rPr lang="en-US" dirty="0"/>
              <a:t>(data)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EC90B-E4CE-4E70-B697-85715E206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Index = [‘a’, ’b’, ‘c’, ‘d’, ‘e’, ‘f’, ‘g’]</a:t>
            </a:r>
          </a:p>
          <a:p>
            <a:pPr marL="0" indent="0">
              <a:buNone/>
            </a:pPr>
            <a:r>
              <a:rPr lang="en-US" dirty="0"/>
              <a:t>&gt;&gt; s1 = </a:t>
            </a:r>
            <a:r>
              <a:rPr lang="en-US" dirty="0" err="1"/>
              <a:t>pd.Series</a:t>
            </a:r>
            <a:r>
              <a:rPr lang="en-US" dirty="0"/>
              <a:t>(data, Index)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51A2D01-8908-4862-A536-DC9F0E1ED3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85240" y="3286125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3A97CD5-A964-48FC-9023-26FD00C2C1B0}"/>
              </a:ext>
            </a:extLst>
          </p:cNvPr>
          <p:cNvSpPr txBox="1"/>
          <p:nvPr/>
        </p:nvSpPr>
        <p:spPr>
          <a:xfrm>
            <a:off x="1188720" y="6021705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69FF063C-FB8D-452E-ACAB-7660B22C08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63080" y="3151188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495B66-5023-45BF-8561-C5CF66EA68E3}"/>
              </a:ext>
            </a:extLst>
          </p:cNvPr>
          <p:cNvSpPr txBox="1"/>
          <p:nvPr/>
        </p:nvSpPr>
        <p:spPr>
          <a:xfrm>
            <a:off x="6766560" y="5886768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</p:spTree>
    <p:extLst>
      <p:ext uri="{BB962C8B-B14F-4D97-AF65-F5344CB8AC3E}">
        <p14:creationId xmlns:p14="http://schemas.microsoft.com/office/powerpoint/2010/main" val="10303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B6023-F10E-4835-8A8E-E5DFD97A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Series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47830-AAB9-4577-AFB9-D8EA746C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&gt;&gt; diction = {‘a’: 1, ‘b’:2, ‘c’:3, ‘d’:4, ‘e’:5, ‘f’:6, ‘g’:7}</a:t>
            </a:r>
          </a:p>
          <a:p>
            <a:pPr marL="0" indent="0">
              <a:buNone/>
            </a:pPr>
            <a:r>
              <a:rPr lang="en-US" dirty="0"/>
              <a:t>&gt;&gt; s = </a:t>
            </a:r>
            <a:r>
              <a:rPr lang="en-US" dirty="0" err="1"/>
              <a:t>pd.Series</a:t>
            </a:r>
            <a:r>
              <a:rPr lang="en-US" dirty="0"/>
              <a:t>(dictionary)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83F1990A-3202-4FFD-9CD8-301AB10B99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26560" y="3206988"/>
          <a:ext cx="186944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8462156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821541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78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50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78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1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02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85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8603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AA54CF-7DFA-4063-A9F9-D837751F3518}"/>
              </a:ext>
            </a:extLst>
          </p:cNvPr>
          <p:cNvSpPr txBox="1"/>
          <p:nvPr/>
        </p:nvSpPr>
        <p:spPr>
          <a:xfrm>
            <a:off x="4130040" y="5942568"/>
            <a:ext cx="186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dtype</a:t>
            </a:r>
            <a:r>
              <a:rPr lang="en-US" dirty="0"/>
              <a:t>: int64 </a:t>
            </a:r>
          </a:p>
        </p:txBody>
      </p:sp>
    </p:spTree>
    <p:extLst>
      <p:ext uri="{BB962C8B-B14F-4D97-AF65-F5344CB8AC3E}">
        <p14:creationId xmlns:p14="http://schemas.microsoft.com/office/powerpoint/2010/main" val="316422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E38FA-69DA-4024-A0C3-4F6B8A54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415A3-8D2D-42AC-9386-AD43C46F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is two-dimensional data structure that consists of rows and columns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&gt;&gt; s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b="1" dirty="0">
                <a:latin typeface="Bookman Old Style" panose="02050604050505020204" pitchFamily="18" charset="0"/>
              </a:rPr>
              <a:t>data</a:t>
            </a:r>
            <a:r>
              <a:rPr lang="en-US" dirty="0">
                <a:latin typeface="Bookman Old Style" panose="02050604050505020204" pitchFamily="18" charset="0"/>
              </a:rPr>
              <a:t>)</a:t>
            </a:r>
            <a:br>
              <a:rPr lang="en-US" dirty="0">
                <a:latin typeface="Bookman Old Style" panose="02050604050505020204" pitchFamily="18" charset="0"/>
              </a:rPr>
            </a:b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162911-5CD6-4D8F-A41B-9991F31A27E9}"/>
              </a:ext>
            </a:extLst>
          </p:cNvPr>
          <p:cNvSpPr txBox="1"/>
          <p:nvPr/>
        </p:nvSpPr>
        <p:spPr>
          <a:xfrm>
            <a:off x="6461760" y="3429000"/>
            <a:ext cx="51511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</a:t>
            </a:r>
            <a:r>
              <a:rPr lang="en-US" sz="2800" dirty="0"/>
              <a:t> can be: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or more dictionaries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One or more 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2D-numpy </a:t>
            </a:r>
            <a:r>
              <a:rPr lang="en-US" sz="2400" dirty="0" err="1"/>
              <a:t>Ndarray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46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80E-70BA-4554-87B8-1A53ED7A8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D1C54-DC98-45B4-87A6-165396C18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diction1 ={'a':1, 'b':2, 'c':3, 'd':4}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diction2 ={'a':5, 'b':6, 'c':7, 'd':8, 'e’:9}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{'first':diction1, 'second':diction2}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df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A2B760-16E4-47BD-809A-525AE035702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40101" y="4086860"/>
          <a:ext cx="551179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7266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1837266">
                  <a:extLst>
                    <a:ext uri="{9D8B030D-6E8A-4147-A177-3AD203B41FA5}">
                      <a16:colId xmlns:a16="http://schemas.microsoft.com/office/drawing/2014/main" val="3524334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16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21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31F4-D5DB-46AF-9A1F-92CC84CF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3494-D0E0-46CA-BF55-8636A62A8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s1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([1, 3, 5, 7, 9, 11, 13])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s2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([1.1, 2.2, 3.3, 4.4, 5.5, 6.6])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s3 = </a:t>
            </a:r>
            <a:r>
              <a:rPr lang="en-US" dirty="0" err="1">
                <a:latin typeface="Bookman Old Style" panose="02050604050505020204" pitchFamily="18" charset="0"/>
              </a:rPr>
              <a:t>pd.Series</a:t>
            </a:r>
            <a:r>
              <a:rPr lang="en-US" dirty="0">
                <a:latin typeface="Bookman Old Style" panose="02050604050505020204" pitchFamily="18" charset="0"/>
              </a:rPr>
              <a:t>(['a', 'b', 'c', 'd', 'e'])</a:t>
            </a:r>
          </a:p>
          <a:p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={'first':s1, 'second':s2, 'third':s3}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series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B674755-2845-447A-84A4-5CE50570C1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44840" y="3036094"/>
          <a:ext cx="359664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9160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3524334908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19134686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third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816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122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884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4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Series vs </a:t>
            </a:r>
            <a:r>
              <a:rPr lang="en-US" dirty="0" err="1" smtClean="0"/>
              <a:t>DataFrames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Series </a:t>
            </a:r>
            <a:r>
              <a:rPr lang="en-US" dirty="0"/>
              <a:t>is </a:t>
            </a:r>
            <a:r>
              <a:rPr lang="en-US" dirty="0" smtClean="0"/>
              <a:t>1-D </a:t>
            </a:r>
            <a:r>
              <a:rPr lang="en-US" dirty="0"/>
              <a:t>whereas a </a:t>
            </a:r>
            <a:r>
              <a:rPr lang="en-US" dirty="0" err="1"/>
              <a:t>DataFrame</a:t>
            </a:r>
            <a:r>
              <a:rPr lang="en-US" dirty="0"/>
              <a:t> is </a:t>
            </a:r>
            <a:r>
              <a:rPr lang="en-US" dirty="0" smtClean="0"/>
              <a:t>2-D.</a:t>
            </a:r>
          </a:p>
          <a:p>
            <a:r>
              <a:rPr lang="en-US" dirty="0" smtClean="0"/>
              <a:t>A one </a:t>
            </a:r>
            <a:r>
              <a:rPr lang="en-US" dirty="0"/>
              <a:t>column </a:t>
            </a:r>
            <a:r>
              <a:rPr lang="en-US" dirty="0" err="1"/>
              <a:t>DataFrame</a:t>
            </a:r>
            <a:r>
              <a:rPr lang="en-US" dirty="0"/>
              <a:t> can have a name for </a:t>
            </a:r>
            <a:r>
              <a:rPr lang="en-US" dirty="0" smtClean="0"/>
              <a:t>that one </a:t>
            </a:r>
            <a:r>
              <a:rPr lang="en-US" dirty="0"/>
              <a:t>column but a Series cannot have a column name.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column of a </a:t>
            </a:r>
            <a:r>
              <a:rPr lang="en-US" dirty="0" err="1"/>
              <a:t>DataFrame</a:t>
            </a:r>
            <a:r>
              <a:rPr lang="en-US" dirty="0"/>
              <a:t> can be converted to a series.</a:t>
            </a:r>
          </a:p>
        </p:txBody>
      </p:sp>
    </p:spTree>
    <p:extLst>
      <p:ext uri="{BB962C8B-B14F-4D97-AF65-F5344CB8AC3E}">
        <p14:creationId xmlns:p14="http://schemas.microsoft.com/office/powerpoint/2010/main" val="32323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2B803-448B-4391-8EC4-E5503CB2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Example1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E9B58-ABE5-48A4-BAC2-60AFCCE8E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using a list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 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</a:t>
            </a:r>
            <a:r>
              <a:rPr lang="en-US" dirty="0" err="1">
                <a:latin typeface="Bookman Old Style" panose="02050604050505020204" pitchFamily="18" charset="0"/>
              </a:rPr>
              <a:t>strlist</a:t>
            </a:r>
            <a:r>
              <a:rPr lang="en-US" dirty="0">
                <a:latin typeface="Bookman Old Style" panose="02050604050505020204" pitchFamily="18" charset="0"/>
              </a:rPr>
              <a:t> = [‘I’, ‘love’, ‘machine’, ‘learning’]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df = 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dirty="0" err="1">
                <a:latin typeface="Bookman Old Style" panose="02050604050505020204" pitchFamily="18" charset="0"/>
              </a:rPr>
              <a:t>strlist</a:t>
            </a:r>
            <a:r>
              <a:rPr lang="en-US" dirty="0">
                <a:latin typeface="Bookman Old Style" panose="02050604050505020204" pitchFamily="18" charset="0"/>
              </a:rPr>
              <a:t>)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print(df)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F4B9D57-32ED-430E-929E-A0F6E62A7D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10600" y="3429000"/>
          <a:ext cx="2904066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2033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452033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301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0B13-2C0F-4CFA-9427-F2882E022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Example2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BC44E-6CC3-453E-8971-92EE8289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{'Name':[‘John', ‘William', ‘Ian', ‘Noah’],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	'Age’:[12, 15, 13, 12]}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df = </a:t>
            </a:r>
            <a:r>
              <a:rPr lang="en-US" dirty="0" err="1">
                <a:latin typeface="Bookman Old Style" panose="02050604050505020204" pitchFamily="18" charset="0"/>
              </a:rPr>
              <a:t>pandas.DataFrame</a:t>
            </a:r>
            <a:r>
              <a:rPr lang="en-US" dirty="0">
                <a:latin typeface="Bookman Old Style" panose="02050604050505020204" pitchFamily="18" charset="0"/>
              </a:rPr>
              <a:t>(data)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print(df)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686FC9-9815-4E01-9D3D-62D2662EE7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51520" y="3429000"/>
          <a:ext cx="356616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63755824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98326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371074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3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182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William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48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47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173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266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small dataset, create a </a:t>
            </a:r>
            <a:r>
              <a:rPr lang="en-US" dirty="0" err="1" smtClean="0"/>
              <a:t>dataframe</a:t>
            </a:r>
            <a:r>
              <a:rPr lang="en-US" dirty="0" smtClean="0"/>
              <a:t> and print only two columns Name and Address.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935387"/>
              </p:ext>
            </p:extLst>
          </p:nvPr>
        </p:nvGraphicFramePr>
        <p:xfrm>
          <a:off x="2032000" y="2888774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375382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077602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031207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31807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Qualification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85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66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Arizona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83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Ashley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Minnesota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0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Aimee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California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333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Jeff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York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10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710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138A-3B43-4931-833C-0656B6D9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– </a:t>
            </a:r>
            <a:r>
              <a:rPr lang="en-US" dirty="0" smtClean="0"/>
              <a:t>nba.csv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A92CD8-2C7C-484A-94A3-A3F8FF33E3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1020" y="1690688"/>
          <a:ext cx="11109960" cy="429148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234440">
                  <a:extLst>
                    <a:ext uri="{9D8B030D-6E8A-4147-A177-3AD203B41FA5}">
                      <a16:colId xmlns:a16="http://schemas.microsoft.com/office/drawing/2014/main" val="3554841655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352497929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53094387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515247032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16001494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11776033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848108506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905725929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1502296264"/>
                    </a:ext>
                  </a:extLst>
                </a:gridCol>
              </a:tblGrid>
              <a:tr h="276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Team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Number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Position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Height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Weight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College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Salary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0239514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Avery Bradley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180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Texas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7730337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806091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Jae Crowder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Marquette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6796117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5949972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R.J. Hunter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SG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185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Georgia State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1148640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724021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Jonas Jerebko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10-Jun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5000000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4222799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Amir Johnson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9-Jun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240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12000000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98177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Jordan Mickey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55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PF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8-Jun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LSU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1170960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823078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Kelly Olynyk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41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Jul-00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238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Gonzaga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2165160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546390"/>
                  </a:ext>
                </a:extLst>
              </a:tr>
              <a:tr h="5009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Terry Rozier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Boston Celtics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PG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2-Jun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190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Louisville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1824360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99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27932-6B57-4B17-BFDF-4D1095A5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F178B-26CD-421C-81D1-6B8FB9559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Retrieving a player’s information</a:t>
            </a: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&gt;&gt; Import </a:t>
            </a:r>
            <a:r>
              <a:rPr lang="en-US" dirty="0">
                <a:latin typeface="Bookman Old Style" panose="02050604050505020204" pitchFamily="18" charset="0"/>
              </a:rPr>
              <a:t>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</a:t>
            </a:r>
            <a:r>
              <a:rPr lang="en-US" dirty="0" err="1">
                <a:latin typeface="Bookman Old Style" panose="02050604050505020204" pitchFamily="18" charset="0"/>
              </a:rPr>
              <a:t>pd.read_csv</a:t>
            </a:r>
            <a:r>
              <a:rPr lang="en-US" dirty="0">
                <a:latin typeface="Bookman Old Style" panose="02050604050505020204" pitchFamily="18" charset="0"/>
              </a:rPr>
              <a:t>(“nba.csv”,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err="1" smtClean="0">
                <a:latin typeface="Bookman Old Style" panose="02050604050505020204" pitchFamily="18" charset="0"/>
              </a:rPr>
              <a:t>index_col</a:t>
            </a:r>
            <a:r>
              <a:rPr lang="en-US" dirty="0">
                <a:latin typeface="Bookman Old Style" panose="02050604050505020204" pitchFamily="18" charset="0"/>
              </a:rPr>
              <a:t>=“Name”)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first = </a:t>
            </a:r>
            <a:r>
              <a:rPr lang="en-US" dirty="0" err="1">
                <a:latin typeface="Bookman Old Style" panose="02050604050505020204" pitchFamily="18" charset="0"/>
              </a:rPr>
              <a:t>data.loc</a:t>
            </a:r>
            <a:r>
              <a:rPr lang="en-US" dirty="0">
                <a:latin typeface="Bookman Old Style" panose="02050604050505020204" pitchFamily="18" charset="0"/>
              </a:rPr>
              <a:t>["Avery Bradley"] 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second = </a:t>
            </a:r>
            <a:r>
              <a:rPr lang="en-US" dirty="0" err="1">
                <a:latin typeface="Bookman Old Style" panose="02050604050505020204" pitchFamily="18" charset="0"/>
              </a:rPr>
              <a:t>data.loc</a:t>
            </a:r>
            <a:r>
              <a:rPr lang="en-US" dirty="0">
                <a:latin typeface="Bookman Old Style" panose="02050604050505020204" pitchFamily="18" charset="0"/>
              </a:rPr>
              <a:t>["R.J. Hunter"]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print(first)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print(second)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76FA0-E86A-4A8C-8ED1-D50F3792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7" t="37784" r="71876" b="13981"/>
          <a:stretch/>
        </p:blipFill>
        <p:spPr>
          <a:xfrm>
            <a:off x="7344956" y="1027906"/>
            <a:ext cx="4008844" cy="491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9758-DC69-4505-8C62-6F0CAC08A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 – </a:t>
            </a:r>
            <a:r>
              <a:rPr lang="en-US" dirty="0" err="1"/>
              <a:t>DataFrames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12E1-B40B-4676-B0D9-402E26323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Retrieving a single column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Import pandas as pd</a:t>
            </a: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data = </a:t>
            </a:r>
            <a:r>
              <a:rPr lang="en-US" dirty="0" err="1">
                <a:latin typeface="Bookman Old Style" panose="02050604050505020204" pitchFamily="18" charset="0"/>
              </a:rPr>
              <a:t>pd.read_csv</a:t>
            </a:r>
            <a:r>
              <a:rPr lang="en-US" dirty="0">
                <a:latin typeface="Bookman Old Style" panose="02050604050505020204" pitchFamily="18" charset="0"/>
              </a:rPr>
              <a:t>(“nba.csv”,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err="1" smtClean="0">
                <a:latin typeface="Bookman Old Style" panose="02050604050505020204" pitchFamily="18" charset="0"/>
              </a:rPr>
              <a:t>index_col</a:t>
            </a:r>
            <a:r>
              <a:rPr lang="en-US" dirty="0">
                <a:latin typeface="Bookman Old Style" panose="02050604050505020204" pitchFamily="18" charset="0"/>
              </a:rPr>
              <a:t>=“Name”)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&gt;&gt; first = data[“Age”]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9C10A-C646-4231-BB4A-3CBC89D27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3" t="24641" r="73780" b="6423"/>
          <a:stretch/>
        </p:blipFill>
        <p:spPr>
          <a:xfrm>
            <a:off x="7586594" y="143031"/>
            <a:ext cx="3327094" cy="63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DataFrames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print the entire </a:t>
            </a:r>
            <a:r>
              <a:rPr lang="en-US" dirty="0" err="1" smtClean="0"/>
              <a:t>dataframe</a:t>
            </a:r>
            <a:r>
              <a:rPr lang="en-US" dirty="0" smtClean="0"/>
              <a:t>? 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for </a:t>
            </a:r>
            <a:r>
              <a:rPr lang="en-US" dirty="0" err="1">
                <a:latin typeface="Bookman Old Style" panose="02050604050505020204" pitchFamily="18" charset="0"/>
              </a:rPr>
              <a:t>i</a:t>
            </a:r>
            <a:r>
              <a:rPr lang="en-US" dirty="0">
                <a:latin typeface="Bookman Old Style" panose="02050604050505020204" pitchFamily="18" charset="0"/>
              </a:rPr>
              <a:t>, j in </a:t>
            </a:r>
            <a:r>
              <a:rPr lang="en-US" dirty="0" err="1">
                <a:latin typeface="Bookman Old Style" panose="02050604050505020204" pitchFamily="18" charset="0"/>
              </a:rPr>
              <a:t>df.iterrows</a:t>
            </a:r>
            <a:r>
              <a:rPr lang="en-US" dirty="0">
                <a:latin typeface="Bookman Old Style" panose="02050604050505020204" pitchFamily="18" charset="0"/>
              </a:rPr>
              <a:t>():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	</a:t>
            </a:r>
            <a:r>
              <a:rPr lang="en-US" dirty="0" smtClean="0">
                <a:latin typeface="Bookman Old Style" panose="02050604050505020204" pitchFamily="18" charset="0"/>
              </a:rPr>
              <a:t>print(</a:t>
            </a:r>
            <a:r>
              <a:rPr lang="en-US" dirty="0" err="1" smtClean="0">
                <a:latin typeface="Bookman Old Style" panose="02050604050505020204" pitchFamily="18" charset="0"/>
              </a:rPr>
              <a:t>i</a:t>
            </a:r>
            <a:r>
              <a:rPr lang="en-US" dirty="0">
                <a:latin typeface="Bookman Old Style" panose="02050604050505020204" pitchFamily="18" charset="0"/>
              </a:rPr>
              <a:t>, j</a:t>
            </a:r>
            <a:r>
              <a:rPr lang="en-US" dirty="0" smtClean="0">
                <a:latin typeface="Bookman Old Style" panose="02050604050505020204" pitchFamily="18" charset="0"/>
              </a:rPr>
              <a:t>)</a:t>
            </a: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4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Ideas of Data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and Dimensionality Reduction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Data Visualization</a:t>
            </a:r>
          </a:p>
          <a:p>
            <a:r>
              <a:rPr lang="en-US" dirty="0" smtClean="0"/>
              <a:t>Association Rules &amp; Recommendation systems</a:t>
            </a:r>
          </a:p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check if there are any missing values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import </a:t>
            </a:r>
            <a:r>
              <a:rPr lang="en-US" dirty="0">
                <a:latin typeface="Bookman Old Style" panose="02050604050505020204" pitchFamily="18" charset="0"/>
              </a:rPr>
              <a:t>pandas as </a:t>
            </a:r>
            <a:r>
              <a:rPr lang="en-US" dirty="0" err="1">
                <a:latin typeface="Bookman Old Style" panose="02050604050505020204" pitchFamily="18" charset="0"/>
              </a:rPr>
              <a:t>pd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import </a:t>
            </a:r>
            <a:r>
              <a:rPr lang="en-US" dirty="0" err="1">
                <a:latin typeface="Bookman Old Style" panose="02050604050505020204" pitchFamily="18" charset="0"/>
              </a:rPr>
              <a:t>numpy</a:t>
            </a:r>
            <a:r>
              <a:rPr lang="en-US" dirty="0">
                <a:latin typeface="Bookman Old Style" panose="02050604050505020204" pitchFamily="18" charset="0"/>
              </a:rPr>
              <a:t> as </a:t>
            </a:r>
            <a:r>
              <a:rPr lang="en-US" dirty="0" smtClean="0">
                <a:latin typeface="Bookman Old Style" panose="02050604050505020204" pitchFamily="18" charset="0"/>
              </a:rPr>
              <a:t>np</a:t>
            </a: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dict1 </a:t>
            </a:r>
            <a:r>
              <a:rPr lang="en-US" dirty="0">
                <a:latin typeface="Bookman Old Style" panose="02050604050505020204" pitchFamily="18" charset="0"/>
              </a:rPr>
              <a:t>= {'First Score':[100, 90, 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 95],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	'Second </a:t>
            </a:r>
            <a:r>
              <a:rPr lang="en-US" dirty="0">
                <a:latin typeface="Bookman Old Style" panose="02050604050505020204" pitchFamily="18" charset="0"/>
              </a:rPr>
              <a:t>Score': [30, 45, 56, 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 </a:t>
            </a:r>
            <a:r>
              <a:rPr lang="en-US" dirty="0" smtClean="0">
                <a:latin typeface="Bookman Old Style" panose="02050604050505020204" pitchFamily="18" charset="0"/>
              </a:rPr>
              <a:t/>
            </a:r>
            <a:br>
              <a:rPr lang="en-US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	'Third </a:t>
            </a:r>
            <a:r>
              <a:rPr lang="en-US" dirty="0">
                <a:latin typeface="Bookman Old Style" panose="02050604050505020204" pitchFamily="18" charset="0"/>
              </a:rPr>
              <a:t>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 40, 80, 98]} </a:t>
            </a: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</a:t>
            </a:r>
            <a:r>
              <a:rPr lang="en-US" dirty="0" smtClean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dirty="0" err="1" smtClean="0">
                <a:latin typeface="Bookman Old Style" panose="02050604050505020204" pitchFamily="18" charset="0"/>
              </a:rPr>
              <a:t>pd.DataFrame</a:t>
            </a:r>
            <a:r>
              <a:rPr lang="en-US" dirty="0" smtClean="0">
                <a:latin typeface="Bookman Old Style" panose="02050604050505020204" pitchFamily="18" charset="0"/>
              </a:rPr>
              <a:t>(dict1) </a:t>
            </a: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df.isnull</a:t>
            </a:r>
            <a:r>
              <a:rPr lang="en-US" dirty="0">
                <a:latin typeface="Bookman Old Style" panose="0205060405050502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52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Fill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dict1</a:t>
            </a:r>
            <a:r>
              <a:rPr lang="en-US" dirty="0">
                <a:latin typeface="Bookman Old Style" panose="02050604050505020204" pitchFamily="18" charset="0"/>
              </a:rPr>
              <a:t> = {'First Score':[100, 90,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95],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'Second Score': [30, 45, 56,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'Third 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40, 80, 98]}</a:t>
            </a:r>
          </a:p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</a:t>
            </a:r>
            <a:r>
              <a:rPr lang="en-US" dirty="0">
                <a:latin typeface="Bookman Old Style" panose="02050604050505020204" pitchFamily="18" charset="0"/>
              </a:rPr>
              <a:t> = 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(dict1)</a:t>
            </a: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df.fillna</a:t>
            </a:r>
            <a:r>
              <a:rPr lang="en-US" dirty="0">
                <a:latin typeface="Bookman Old Style" panose="02050604050505020204" pitchFamily="18" charset="0"/>
              </a:rPr>
              <a:t>(0)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Drop the rows with missing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>
                <a:latin typeface="Bookman Old Style" panose="02050604050505020204" pitchFamily="18" charset="0"/>
              </a:rPr>
              <a:t>dict1 = {'First Score':[100, 90,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95],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'Second Score': [30, 45, 56, 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], 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dirty="0">
                <a:latin typeface="Bookman Old Style" panose="02050604050505020204" pitchFamily="18" charset="0"/>
              </a:rPr>
              <a:t> 'Third Score':[</a:t>
            </a:r>
            <a:r>
              <a:rPr lang="en-US" dirty="0" err="1">
                <a:latin typeface="Bookman Old Style" panose="02050604050505020204" pitchFamily="18" charset="0"/>
              </a:rPr>
              <a:t>np.nan</a:t>
            </a:r>
            <a:r>
              <a:rPr lang="en-US" dirty="0">
                <a:latin typeface="Bookman Old Style" panose="02050604050505020204" pitchFamily="18" charset="0"/>
              </a:rPr>
              <a:t>, 40, 80, 98]}</a:t>
            </a:r>
          </a:p>
          <a:p>
            <a:pPr marL="0" indent="0">
              <a:buNone/>
            </a:pPr>
            <a:endParaRPr lang="en-US" dirty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>
                <a:latin typeface="Bookman Old Style" panose="02050604050505020204" pitchFamily="18" charset="0"/>
              </a:rPr>
              <a:t>df</a:t>
            </a:r>
            <a:r>
              <a:rPr lang="en-US" dirty="0">
                <a:latin typeface="Bookman Old Style" panose="02050604050505020204" pitchFamily="18" charset="0"/>
              </a:rPr>
              <a:t> = </a:t>
            </a:r>
            <a:r>
              <a:rPr lang="en-US" dirty="0" err="1">
                <a:latin typeface="Bookman Old Style" panose="02050604050505020204" pitchFamily="18" charset="0"/>
              </a:rPr>
              <a:t>pd.DataFrame</a:t>
            </a:r>
            <a:r>
              <a:rPr lang="en-US" dirty="0">
                <a:latin typeface="Bookman Old Style" panose="02050604050505020204" pitchFamily="18" charset="0"/>
              </a:rPr>
              <a:t>(dict1)</a:t>
            </a:r>
          </a:p>
          <a:p>
            <a:pPr marL="0" indent="0">
              <a:buNone/>
            </a:pPr>
            <a:endParaRPr lang="en-US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Bookman Old Style" panose="02050604050505020204" pitchFamily="18" charset="0"/>
              </a:rPr>
              <a:t>df.dropna</a:t>
            </a:r>
            <a:r>
              <a:rPr lang="en-US" dirty="0">
                <a:latin typeface="Bookman Old Style" panose="02050604050505020204" pitchFamily="18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138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ffill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Missing values are replaced with the previous row’s column value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nba</a:t>
            </a:r>
            <a:r>
              <a:rPr lang="en-US" dirty="0"/>
              <a:t>["College"].</a:t>
            </a:r>
            <a:r>
              <a:rPr lang="en-US" dirty="0" err="1"/>
              <a:t>fillna</a:t>
            </a:r>
            <a:r>
              <a:rPr lang="en-US" dirty="0"/>
              <a:t>( method ='</a:t>
            </a:r>
            <a:r>
              <a:rPr lang="en-US" dirty="0" err="1"/>
              <a:t>ffill</a:t>
            </a:r>
            <a:r>
              <a:rPr lang="en-US" dirty="0"/>
              <a:t>', </a:t>
            </a:r>
            <a:r>
              <a:rPr lang="en-US" dirty="0" err="1"/>
              <a:t>inplace</a:t>
            </a:r>
            <a:r>
              <a:rPr lang="en-US" dirty="0"/>
              <a:t> = True)</a:t>
            </a:r>
            <a:endParaRPr lang="en-US" dirty="0" smtClean="0"/>
          </a:p>
        </p:txBody>
      </p:sp>
      <p:pic>
        <p:nvPicPr>
          <p:cNvPr id="1026" name="Picture 2" descr="https://media.geeksforgeeks.org/wp-content/uploads/ex1_aft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7" r="13494"/>
          <a:stretch/>
        </p:blipFill>
        <p:spPr bwMode="auto">
          <a:xfrm>
            <a:off x="3156155" y="2268000"/>
            <a:ext cx="1553496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geeksforgeeks.org/wp-content/uploads/ex2_ou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0" r="12536"/>
          <a:stretch/>
        </p:blipFill>
        <p:spPr bwMode="auto">
          <a:xfrm>
            <a:off x="6204280" y="2200275"/>
            <a:ext cx="1646652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0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ffill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We can set a limit (by using </a:t>
            </a:r>
            <a:r>
              <a:rPr lang="en-US" i="1" dirty="0" smtClean="0"/>
              <a:t>limit</a:t>
            </a:r>
            <a:r>
              <a:rPr lang="en-US" dirty="0" smtClean="0"/>
              <a:t>) on successful replacement of </a:t>
            </a:r>
            <a:r>
              <a:rPr lang="en-US" dirty="0" err="1" smtClean="0"/>
              <a:t>NaN</a:t>
            </a:r>
            <a:r>
              <a:rPr lang="en-US" dirty="0" smtClean="0"/>
              <a:t> values.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nba</a:t>
            </a:r>
            <a:r>
              <a:rPr lang="en-US" dirty="0"/>
              <a:t>["College"].</a:t>
            </a:r>
            <a:r>
              <a:rPr lang="en-US" dirty="0" err="1"/>
              <a:t>fillna</a:t>
            </a:r>
            <a:r>
              <a:rPr lang="en-US" dirty="0"/>
              <a:t>( method ='</a:t>
            </a:r>
            <a:r>
              <a:rPr lang="en-US" dirty="0" err="1"/>
              <a:t>ffill</a:t>
            </a:r>
            <a:r>
              <a:rPr lang="en-US" dirty="0"/>
              <a:t>', limit = 1, </a:t>
            </a:r>
            <a:r>
              <a:rPr lang="en-US" dirty="0" err="1"/>
              <a:t>inplace</a:t>
            </a:r>
            <a:r>
              <a:rPr lang="en-US" dirty="0"/>
              <a:t> = True)</a:t>
            </a:r>
          </a:p>
        </p:txBody>
      </p:sp>
      <p:pic>
        <p:nvPicPr>
          <p:cNvPr id="2050" name="Picture 2" descr="https://media.geeksforgeeks.org/wp-content/uploads/ex3_ou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5" r="11206"/>
          <a:stretch/>
        </p:blipFill>
        <p:spPr bwMode="auto">
          <a:xfrm>
            <a:off x="6512640" y="2273446"/>
            <a:ext cx="1471153" cy="332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media.geeksforgeeks.org/wp-content/uploads/ex1_aft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7" r="13494"/>
          <a:stretch/>
        </p:blipFill>
        <p:spPr bwMode="auto">
          <a:xfrm>
            <a:off x="3569109" y="2273446"/>
            <a:ext cx="1553496" cy="332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</a:t>
            </a:r>
            <a:r>
              <a:rPr lang="en-US" dirty="0" err="1" smtClean="0"/>
              <a:t>Groupby</a:t>
            </a:r>
            <a:r>
              <a:rPr lang="en-US" dirty="0" smtClean="0"/>
              <a:t>()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It is used to split the data into groups based on some criteria. </a:t>
            </a:r>
          </a:p>
          <a:p>
            <a:r>
              <a:rPr lang="en-US" dirty="0" smtClean="0"/>
              <a:t>For example, use the nba.csv to group the data based on the “Team”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&gt;&gt; import </a:t>
            </a:r>
            <a:r>
              <a:rPr lang="en-US" dirty="0"/>
              <a:t>pandas as </a:t>
            </a:r>
            <a:r>
              <a:rPr lang="en-US" dirty="0" err="1"/>
              <a:t>pd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df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pd.read_csv</a:t>
            </a:r>
            <a:r>
              <a:rPr lang="en-US" dirty="0"/>
              <a:t>("nba.csv")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df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gbdata</a:t>
            </a:r>
            <a:r>
              <a:rPr lang="en-US" dirty="0" smtClean="0"/>
              <a:t> = </a:t>
            </a:r>
            <a:r>
              <a:rPr lang="en-US" dirty="0" err="1" smtClean="0"/>
              <a:t>df.groupby</a:t>
            </a:r>
            <a:r>
              <a:rPr lang="en-US" dirty="0" smtClean="0"/>
              <a:t>(‘Team’)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gbdata.first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gbmean</a:t>
            </a:r>
            <a:r>
              <a:rPr lang="en-US" dirty="0" smtClean="0"/>
              <a:t> = </a:t>
            </a:r>
            <a:r>
              <a:rPr lang="en-US" dirty="0" err="1" smtClean="0"/>
              <a:t>df.groupby</a:t>
            </a:r>
            <a:r>
              <a:rPr lang="en-US" dirty="0" smtClean="0"/>
              <a:t>(‘age’).mean()</a:t>
            </a:r>
          </a:p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 err="1" smtClean="0"/>
              <a:t>gbmean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the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&gt;&gt; </a:t>
            </a:r>
            <a:r>
              <a:rPr lang="en-US" dirty="0"/>
              <a:t>print(df.info</a:t>
            </a:r>
            <a:r>
              <a:rPr lang="en-US" dirty="0" smtClean="0"/>
              <a:t>())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18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– Class Exercise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can we retrieve a row by their index number? For example, index=3?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you find the number of rows and number of columns in the </a:t>
            </a:r>
            <a:r>
              <a:rPr lang="en-US" dirty="0" err="1" smtClean="0"/>
              <a:t>dataframe</a:t>
            </a:r>
            <a:r>
              <a:rPr lang="en-US" dirty="0" smtClean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nba.csv dataset, find the number of rows that have missing values.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Replace all the missing values in nba.csv with 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data?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Collection of </a:t>
            </a:r>
            <a:r>
              <a:rPr lang="en-US" b="1" dirty="0" smtClean="0"/>
              <a:t>data objects</a:t>
            </a:r>
            <a:r>
              <a:rPr lang="en-US" dirty="0" smtClean="0"/>
              <a:t> and their </a:t>
            </a:r>
            <a:br>
              <a:rPr lang="en-US" dirty="0" smtClean="0"/>
            </a:br>
            <a:r>
              <a:rPr lang="en-US" b="1" dirty="0" smtClean="0"/>
              <a:t>attributes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According to Tan et al., 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 smtClean="0"/>
              <a:t>attribute</a:t>
            </a:r>
            <a:r>
              <a:rPr lang="en-US" dirty="0" smtClean="0"/>
              <a:t> is a property or </a:t>
            </a:r>
            <a:br>
              <a:rPr lang="en-US" dirty="0" smtClean="0"/>
            </a:br>
            <a:r>
              <a:rPr lang="en-US" dirty="0" smtClean="0"/>
              <a:t>characteristic of an object</a:t>
            </a:r>
            <a:endParaRPr lang="en-US" dirty="0"/>
          </a:p>
          <a:p>
            <a:pPr lvl="1"/>
            <a:r>
              <a:rPr lang="en-US" dirty="0" smtClean="0"/>
              <a:t>Also known as variable, field, characteristic,</a:t>
            </a:r>
            <a:br>
              <a:rPr lang="en-US" dirty="0" smtClean="0"/>
            </a:br>
            <a:r>
              <a:rPr lang="en-US" dirty="0" smtClean="0"/>
              <a:t>dimension, or feature</a:t>
            </a:r>
          </a:p>
          <a:p>
            <a:r>
              <a:rPr lang="en-US" dirty="0" smtClean="0"/>
              <a:t>A collection of attributes describe an </a:t>
            </a:r>
            <a:br>
              <a:rPr lang="en-US" dirty="0" smtClean="0"/>
            </a:br>
            <a:r>
              <a:rPr lang="en-US" b="1" dirty="0" smtClean="0"/>
              <a:t>object</a:t>
            </a:r>
          </a:p>
          <a:p>
            <a:pPr lvl="1"/>
            <a:r>
              <a:rPr lang="en-US" dirty="0" smtClean="0"/>
              <a:t>Also known as tuple, record, point, case, </a:t>
            </a:r>
            <a:br>
              <a:rPr lang="en-US" dirty="0" smtClean="0"/>
            </a:br>
            <a:r>
              <a:rPr lang="en-US" dirty="0" smtClean="0"/>
              <a:t>sample, etc.</a:t>
            </a:r>
            <a:endParaRPr lang="en-US" dirty="0"/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298724" y="1181101"/>
            <a:ext cx="3513137" cy="5027612"/>
            <a:chOff x="3403" y="1104"/>
            <a:chExt cx="2213" cy="2640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3" y="1378"/>
              <a:ext cx="2213" cy="2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b="1"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9144861" y="649288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9" name="AutoShape 15"/>
          <p:cNvSpPr>
            <a:spLocks/>
          </p:cNvSpPr>
          <p:nvPr/>
        </p:nvSpPr>
        <p:spPr bwMode="auto">
          <a:xfrm>
            <a:off x="7925661" y="2097088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 rot="16200000">
            <a:off x="7003324" y="3468688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b="1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148769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views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may have parts</a:t>
            </a:r>
          </a:p>
          <a:p>
            <a:r>
              <a:rPr lang="en-US" sz="3600" dirty="0" smtClean="0"/>
              <a:t>The different parts of data may have relationships</a:t>
            </a:r>
          </a:p>
          <a:p>
            <a:r>
              <a:rPr lang="en-US" sz="3600" dirty="0" smtClean="0"/>
              <a:t>More generally, data may have structure</a:t>
            </a:r>
          </a:p>
          <a:p>
            <a:r>
              <a:rPr lang="en-US" sz="3600" dirty="0" smtClean="0"/>
              <a:t>Data can be incomplete</a:t>
            </a:r>
          </a:p>
        </p:txBody>
      </p:sp>
    </p:spTree>
    <p:extLst>
      <p:ext uri="{BB962C8B-B14F-4D97-AF65-F5344CB8AC3E}">
        <p14:creationId xmlns:p14="http://schemas.microsoft.com/office/powerpoint/2010/main" val="26493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sets are typically large, complex &amp; messy </a:t>
            </a:r>
            <a:endParaRPr lang="en-US" dirty="0" smtClean="0"/>
          </a:p>
          <a:p>
            <a:r>
              <a:rPr lang="en-US" dirty="0" smtClean="0"/>
              <a:t>Based on the task at hand, we have to process the data </a:t>
            </a:r>
          </a:p>
          <a:p>
            <a:r>
              <a:rPr lang="en-US" dirty="0" smtClean="0"/>
              <a:t>Use </a:t>
            </a:r>
            <a:r>
              <a:rPr lang="en-US" dirty="0"/>
              <a:t>techniques of Reduction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1473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values are numbers or symbols assigned to an attribute for a particular object </a:t>
            </a:r>
          </a:p>
          <a:p>
            <a:r>
              <a:rPr lang="en-US" dirty="0" smtClean="0"/>
              <a:t>Distinction between attributes and attribute values </a:t>
            </a:r>
          </a:p>
          <a:p>
            <a:pPr lvl="1"/>
            <a:r>
              <a:rPr lang="en-US" dirty="0" smtClean="0"/>
              <a:t>Same attribute can be mapped to different attribute values </a:t>
            </a:r>
          </a:p>
          <a:p>
            <a:pPr lvl="2"/>
            <a:r>
              <a:rPr lang="en-US" dirty="0" smtClean="0"/>
              <a:t>Example: Height can be measured in feet or meters</a:t>
            </a:r>
          </a:p>
          <a:p>
            <a:pPr lvl="1"/>
            <a:r>
              <a:rPr lang="en-US" dirty="0" smtClean="0"/>
              <a:t>Different attributes can be mapped to the same set of values</a:t>
            </a:r>
          </a:p>
          <a:p>
            <a:pPr lvl="2"/>
            <a:r>
              <a:rPr lang="en-US" dirty="0" smtClean="0"/>
              <a:t>Example: Attribute values for ID and age are integers</a:t>
            </a:r>
          </a:p>
          <a:p>
            <a:pPr lvl="2"/>
            <a:r>
              <a:rPr lang="en-US" dirty="0" smtClean="0"/>
              <a:t>But properties of attribute values can be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Nominal</a:t>
            </a:r>
          </a:p>
          <a:p>
            <a:pPr lvl="1"/>
            <a:r>
              <a:rPr lang="en-US" sz="3200" dirty="0" smtClean="0"/>
              <a:t> Examples: ID numbers, zip codes, eye color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Ordinal </a:t>
            </a:r>
          </a:p>
          <a:p>
            <a:pPr lvl="1"/>
            <a:r>
              <a:rPr lang="en-US" sz="3200" dirty="0" smtClean="0"/>
              <a:t>Examples: Rankings (expertise level on a scale of 1-10), grades, height {tall, medium, short}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Interval </a:t>
            </a:r>
          </a:p>
          <a:p>
            <a:pPr lvl="1"/>
            <a:r>
              <a:rPr lang="en-US" sz="3200" dirty="0" smtClean="0"/>
              <a:t>Examples: Calendar dates, temperature in Celsius or Fahrenheit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Ratio</a:t>
            </a:r>
          </a:p>
          <a:p>
            <a:pPr lvl="1"/>
            <a:r>
              <a:rPr lang="en-US" sz="3200" dirty="0" smtClean="0"/>
              <a:t>Examples: Temperature in Kelvin, length, time, counts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168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and Continuous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Discrete Attribute: </a:t>
            </a:r>
          </a:p>
          <a:p>
            <a:pPr lvl="1"/>
            <a:r>
              <a:rPr lang="en-US" dirty="0" smtClean="0"/>
              <a:t>Has </a:t>
            </a:r>
            <a:r>
              <a:rPr lang="en-US" dirty="0"/>
              <a:t>only a finite or countably infinite set of values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zip codes, counts, or the set of words in a collection of documents </a:t>
            </a:r>
            <a:endParaRPr lang="en-US" dirty="0" smtClean="0"/>
          </a:p>
          <a:p>
            <a:pPr lvl="1"/>
            <a:r>
              <a:rPr lang="en-US" dirty="0" smtClean="0"/>
              <a:t>Often </a:t>
            </a:r>
            <a:r>
              <a:rPr lang="en-US" dirty="0"/>
              <a:t>represented as integer variables. </a:t>
            </a:r>
            <a:endParaRPr lang="en-US" dirty="0" smtClean="0"/>
          </a:p>
          <a:p>
            <a:pPr lvl="1"/>
            <a:r>
              <a:rPr lang="en-US" dirty="0" smtClean="0"/>
              <a:t>Note</a:t>
            </a:r>
            <a:r>
              <a:rPr lang="en-US" dirty="0"/>
              <a:t>: binary attributes are a special case of discrete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Continuous Attribute:</a:t>
            </a:r>
          </a:p>
          <a:p>
            <a:pPr lvl="1"/>
            <a:r>
              <a:rPr lang="en-US" dirty="0"/>
              <a:t>Has real numbers as attribute values </a:t>
            </a:r>
            <a:endParaRPr lang="en-US" dirty="0" smtClean="0"/>
          </a:p>
          <a:p>
            <a:pPr lvl="1"/>
            <a:r>
              <a:rPr lang="en-US" dirty="0" smtClean="0"/>
              <a:t>Examples</a:t>
            </a:r>
            <a:r>
              <a:rPr lang="en-US" dirty="0"/>
              <a:t>: temperature, height, or weight. </a:t>
            </a:r>
            <a:endParaRPr lang="en-US" dirty="0" smtClean="0"/>
          </a:p>
          <a:p>
            <a:pPr lvl="1"/>
            <a:r>
              <a:rPr lang="en-US" dirty="0" smtClean="0"/>
              <a:t>Practically</a:t>
            </a:r>
            <a:r>
              <a:rPr lang="en-US" dirty="0"/>
              <a:t>, real values can only be measured and represented using a finite number of digits. </a:t>
            </a:r>
            <a:endParaRPr lang="en-US" dirty="0" smtClean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attributes are typically represented as floating-point variables.</a:t>
            </a:r>
          </a:p>
        </p:txBody>
      </p:sp>
    </p:spTree>
    <p:extLst>
      <p:ext uri="{BB962C8B-B14F-4D97-AF65-F5344CB8AC3E}">
        <p14:creationId xmlns:p14="http://schemas.microsoft.com/office/powerpoint/2010/main" val="42299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datasets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Record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Matrix </a:t>
            </a:r>
            <a:endParaRPr lang="en-US" dirty="0" smtClean="0"/>
          </a:p>
          <a:p>
            <a:pPr lvl="1"/>
            <a:r>
              <a:rPr lang="en-US" dirty="0" smtClean="0"/>
              <a:t>Document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Transaction </a:t>
            </a:r>
            <a:r>
              <a:rPr lang="en-US" dirty="0"/>
              <a:t>Data </a:t>
            </a:r>
            <a:endParaRPr lang="en-US" dirty="0" smtClean="0"/>
          </a:p>
          <a:p>
            <a:r>
              <a:rPr lang="en-US" dirty="0" smtClean="0"/>
              <a:t>Graph </a:t>
            </a:r>
          </a:p>
          <a:p>
            <a:pPr lvl="1"/>
            <a:r>
              <a:rPr lang="en-US" dirty="0" smtClean="0"/>
              <a:t>World </a:t>
            </a:r>
            <a:r>
              <a:rPr lang="en-US" dirty="0"/>
              <a:t>Wide Web </a:t>
            </a:r>
            <a:endParaRPr lang="en-US" dirty="0" smtClean="0"/>
          </a:p>
          <a:p>
            <a:pPr lvl="1"/>
            <a:r>
              <a:rPr lang="en-US" dirty="0" smtClean="0"/>
              <a:t>Molecular </a:t>
            </a:r>
            <a:r>
              <a:rPr lang="en-US" dirty="0"/>
              <a:t>Structures </a:t>
            </a:r>
            <a:endParaRPr lang="en-US" dirty="0" smtClean="0"/>
          </a:p>
          <a:p>
            <a:r>
              <a:rPr lang="en-US" dirty="0" smtClean="0"/>
              <a:t>Ordered </a:t>
            </a:r>
          </a:p>
          <a:p>
            <a:pPr lvl="1"/>
            <a:r>
              <a:rPr lang="en-US" dirty="0" smtClean="0"/>
              <a:t>Spatial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Temporal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Sequential </a:t>
            </a:r>
            <a:r>
              <a:rPr lang="en-US" dirty="0"/>
              <a:t>Data </a:t>
            </a:r>
            <a:endParaRPr lang="en-US" dirty="0" smtClean="0"/>
          </a:p>
          <a:p>
            <a:pPr lvl="1"/>
            <a:r>
              <a:rPr lang="en-US" dirty="0" smtClean="0"/>
              <a:t>Genetic </a:t>
            </a:r>
            <a:r>
              <a:rPr lang="en-US" dirty="0"/>
              <a:t>Sequence Data</a:t>
            </a:r>
          </a:p>
        </p:txBody>
      </p:sp>
    </p:spTree>
    <p:extLst>
      <p:ext uri="{BB962C8B-B14F-4D97-AF65-F5344CB8AC3E}">
        <p14:creationId xmlns:p14="http://schemas.microsoft.com/office/powerpoint/2010/main" val="37026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characteristics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(number of attributes) </a:t>
            </a:r>
            <a:endParaRPr lang="en-US" dirty="0" smtClean="0"/>
          </a:p>
          <a:p>
            <a:pPr lvl="1"/>
            <a:r>
              <a:rPr lang="en-US" dirty="0" smtClean="0"/>
              <a:t>High </a:t>
            </a:r>
            <a:r>
              <a:rPr lang="en-US" dirty="0"/>
              <a:t>dimensional data brings a number of </a:t>
            </a:r>
            <a:r>
              <a:rPr lang="en-US" dirty="0" smtClean="0"/>
              <a:t>challenges</a:t>
            </a:r>
          </a:p>
          <a:p>
            <a:r>
              <a:rPr lang="en-US" dirty="0" smtClean="0"/>
              <a:t>Sparsity </a:t>
            </a:r>
          </a:p>
          <a:p>
            <a:pPr lvl="1"/>
            <a:r>
              <a:rPr lang="en-US" dirty="0" smtClean="0"/>
              <a:t>Only </a:t>
            </a:r>
            <a:r>
              <a:rPr lang="en-US" dirty="0"/>
              <a:t>presence counts </a:t>
            </a:r>
            <a:endParaRPr lang="en-US" dirty="0" smtClean="0"/>
          </a:p>
          <a:p>
            <a:r>
              <a:rPr lang="en-US" dirty="0" smtClean="0"/>
              <a:t>Resolution </a:t>
            </a:r>
          </a:p>
          <a:p>
            <a:pPr lvl="1"/>
            <a:r>
              <a:rPr lang="en-US" dirty="0" smtClean="0"/>
              <a:t>Patterns </a:t>
            </a:r>
            <a:r>
              <a:rPr lang="en-US" dirty="0"/>
              <a:t>depend on the scale </a:t>
            </a:r>
            <a:endParaRPr lang="en-US" dirty="0" smtClean="0"/>
          </a:p>
          <a:p>
            <a:r>
              <a:rPr lang="en-US" dirty="0" smtClean="0"/>
              <a:t>Size 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analysis may depend on size of data</a:t>
            </a:r>
          </a:p>
        </p:txBody>
      </p:sp>
    </p:spTree>
    <p:extLst>
      <p:ext uri="{BB962C8B-B14F-4D97-AF65-F5344CB8AC3E}">
        <p14:creationId xmlns:p14="http://schemas.microsoft.com/office/powerpoint/2010/main" val="38665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that consists of a collection of records, each of which consists of a fixed set of attributes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4384601" y="2859280"/>
          <a:ext cx="3419697" cy="3656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4601" y="2859280"/>
                        <a:ext cx="3419697" cy="3656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62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term is a component (attribute) of the vector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value of each component is the number of times the corresponding term occurs in the document.</a:t>
            </a:r>
          </a:p>
        </p:txBody>
      </p:sp>
      <p:graphicFrame>
        <p:nvGraphicFramePr>
          <p:cNvPr id="4" name="Object 8"/>
          <p:cNvGraphicFramePr>
            <a:graphicFrameLocks noChangeAspect="1"/>
          </p:cNvGraphicFramePr>
          <p:nvPr>
            <p:extLst/>
          </p:nvPr>
        </p:nvGraphicFramePr>
        <p:xfrm>
          <a:off x="2749402" y="3428420"/>
          <a:ext cx="6693196" cy="304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402" y="3428420"/>
                        <a:ext cx="6693196" cy="3041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4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Transaction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type of record data, where </a:t>
            </a:r>
            <a:endParaRPr lang="en-US" dirty="0" smtClean="0"/>
          </a:p>
          <a:p>
            <a:pPr lvl="1"/>
            <a:r>
              <a:rPr lang="en-US" dirty="0" smtClean="0"/>
              <a:t>Each </a:t>
            </a:r>
            <a:r>
              <a:rPr lang="en-US" dirty="0"/>
              <a:t>record (transaction) involves a set of items.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example, consider a grocery store. The set of products purchased by a customer during one shopping trip constitute a transaction, while the individual products that were purchased are the items.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3385343" y="3811846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5343" y="3811846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3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Generic graph, a molecule, and webpages</a:t>
            </a:r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extLst/>
          </p:nvPr>
        </p:nvGraphicFramePr>
        <p:xfrm>
          <a:off x="1917478" y="2029937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VISIO" r:id="rId3" imgW="839724" imgH="646176" progId="Visio.Drawing.6">
                  <p:embed/>
                </p:oleObj>
              </mc:Choice>
              <mc:Fallback>
                <p:oleObj name="VISIO" r:id="rId3" imgW="839724" imgH="646176" progId="Visio.Drawing.6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478" y="2029937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25" y="2256798"/>
            <a:ext cx="5380075" cy="4124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10"/>
          <p:cNvGraphicFramePr>
            <a:graphicFrameLocks noChangeAspect="1"/>
          </p:cNvGraphicFramePr>
          <p:nvPr>
            <p:extLst/>
          </p:nvPr>
        </p:nvGraphicFramePr>
        <p:xfrm>
          <a:off x="1919121" y="4479925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VISIO" r:id="rId6" imgW="5792724" imgH="5411724" progId="Visio.Drawing.6">
                  <p:embed/>
                </p:oleObj>
              </mc:Choice>
              <mc:Fallback>
                <p:oleObj name="VISIO" r:id="rId6" imgW="5792724" imgH="5411724" progId="Visio.Drawing.6">
                  <p:embed/>
                  <p:pic>
                    <p:nvPicPr>
                      <p:cNvPr id="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121" y="4479925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297172" y="6305107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  <p:extLst>
      <p:ext uri="{BB962C8B-B14F-4D97-AF65-F5344CB8AC3E}">
        <p14:creationId xmlns:p14="http://schemas.microsoft.com/office/powerpoint/2010/main" val="12887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Sequences of transactions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162" y="2270126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119037" y="1690688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/>
              <a:t>Items/Events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6728637" y="2147888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7185837" y="2147888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119037" y="5287963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 rot="-5400000">
            <a:off x="6690537" y="4259263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Shrinking the complex/large </a:t>
            </a:r>
            <a:r>
              <a:rPr lang="en-US" dirty="0"/>
              <a:t>data into simpler/smaller data </a:t>
            </a:r>
            <a:endParaRPr lang="en-US" dirty="0" smtClean="0"/>
          </a:p>
          <a:p>
            <a:r>
              <a:rPr lang="en-US" dirty="0" smtClean="0"/>
              <a:t>Reducing </a:t>
            </a:r>
            <a:r>
              <a:rPr lang="en-US" dirty="0"/>
              <a:t>the number of variables/columns (e.g., principal components) </a:t>
            </a:r>
            <a:r>
              <a:rPr lang="en-US" dirty="0" smtClean="0"/>
              <a:t>– </a:t>
            </a:r>
            <a:r>
              <a:rPr lang="en-US" b="1" dirty="0" smtClean="0"/>
              <a:t>Dimensionality Reduction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Reducing </a:t>
            </a:r>
            <a:r>
              <a:rPr lang="en-US" dirty="0"/>
              <a:t>the number of records/rows (e.g., clustering</a:t>
            </a:r>
            <a:r>
              <a:rPr lang="en-US" dirty="0" smtClean="0"/>
              <a:t>) -- </a:t>
            </a:r>
            <a:r>
              <a:rPr lang="en-US" b="1" dirty="0" smtClean="0"/>
              <a:t>Sampling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74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Genomic sequence data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3417887" y="2069805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VISIO" r:id="rId3" imgW="2330196" imgH="1991868" progId="Visio.Drawing.6">
                  <p:embed/>
                </p:oleObj>
              </mc:Choice>
              <mc:Fallback>
                <p:oleObj name="VISIO" r:id="rId3" imgW="2330196" imgH="1991868" progId="Visio.Drawing.6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7" y="2069805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79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Spatio</a:t>
            </a:r>
            <a:r>
              <a:rPr lang="en-US" dirty="0" smtClean="0"/>
              <a:t>-temporal data</a:t>
            </a:r>
            <a:endParaRPr lang="en-US" dirty="0"/>
          </a:p>
        </p:txBody>
      </p:sp>
      <p:pic>
        <p:nvPicPr>
          <p:cNvPr id="4" name="Picture 9" descr="sst_land_temp_82_bes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79582" y="1514475"/>
            <a:ext cx="6629400" cy="497363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421915" y="3692949"/>
            <a:ext cx="244240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Average Monthly </a:t>
            </a:r>
            <a:br>
              <a:rPr lang="en-US" sz="2400" b="1" dirty="0"/>
            </a:br>
            <a:r>
              <a:rPr lang="en-US" sz="2400" b="1" dirty="0" smtClean="0"/>
              <a:t>Temperature </a:t>
            </a:r>
            <a:r>
              <a:rPr lang="en-US" sz="2400" b="1" dirty="0"/>
              <a:t>of 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land </a:t>
            </a:r>
            <a:r>
              <a:rPr lang="en-US" sz="2400" b="1" dirty="0"/>
              <a:t>and ocean</a:t>
            </a:r>
          </a:p>
        </p:txBody>
      </p:sp>
    </p:spTree>
    <p:extLst>
      <p:ext uri="{BB962C8B-B14F-4D97-AF65-F5344CB8AC3E}">
        <p14:creationId xmlns:p14="http://schemas.microsoft.com/office/powerpoint/2010/main" val="298300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 numbers </a:t>
            </a:r>
          </a:p>
          <a:p>
            <a:pPr lvl="1"/>
            <a:r>
              <a:rPr lang="en-US" sz="2000" dirty="0"/>
              <a:t>Nominal, ordinal, or interval?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cylinders in an automobile engine </a:t>
            </a:r>
          </a:p>
          <a:p>
            <a:pPr lvl="1"/>
            <a:r>
              <a:rPr lang="en-US" sz="2000" dirty="0"/>
              <a:t>Nominal, ordinal, or ratio?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Biased Scale </a:t>
            </a:r>
          </a:p>
          <a:p>
            <a:pPr lvl="1"/>
            <a:r>
              <a:rPr lang="en-US" sz="2000" dirty="0"/>
              <a:t>Interval or Ratio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4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Aggregation </a:t>
            </a:r>
            <a:endParaRPr lang="en-US" dirty="0" smtClean="0"/>
          </a:p>
          <a:p>
            <a:r>
              <a:rPr lang="en-US" dirty="0" smtClean="0"/>
              <a:t>Sampling </a:t>
            </a:r>
          </a:p>
          <a:p>
            <a:r>
              <a:rPr lang="en-US" dirty="0" smtClean="0"/>
              <a:t>Dimensionality </a:t>
            </a:r>
            <a:r>
              <a:rPr lang="en-US" dirty="0"/>
              <a:t>Reduction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subset selection </a:t>
            </a:r>
            <a:endParaRPr lang="en-US" dirty="0" smtClean="0"/>
          </a:p>
          <a:p>
            <a:r>
              <a:rPr lang="en-US" dirty="0" smtClean="0"/>
              <a:t>Feature </a:t>
            </a:r>
            <a:r>
              <a:rPr lang="en-US" dirty="0"/>
              <a:t>creation </a:t>
            </a:r>
            <a:endParaRPr lang="en-US" dirty="0" smtClean="0"/>
          </a:p>
          <a:p>
            <a:r>
              <a:rPr lang="en-US" dirty="0" smtClean="0"/>
              <a:t>Discretization </a:t>
            </a:r>
            <a:r>
              <a:rPr lang="en-US" dirty="0"/>
              <a:t>and </a:t>
            </a:r>
            <a:r>
              <a:rPr lang="en-US" dirty="0" err="1"/>
              <a:t>Binarization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Attribute </a:t>
            </a:r>
            <a:r>
              <a:rPr lang="en-US" dirty="0"/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0522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Combining two or more attributes (or objects) into a single attribute (or object) </a:t>
            </a:r>
            <a:endParaRPr lang="en-US" dirty="0" smtClean="0"/>
          </a:p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reduction </a:t>
            </a:r>
            <a:endParaRPr lang="en-US" dirty="0" smtClean="0"/>
          </a:p>
          <a:p>
            <a:pPr lvl="2"/>
            <a:r>
              <a:rPr lang="en-US" dirty="0" smtClean="0"/>
              <a:t>Reduce </a:t>
            </a:r>
            <a:r>
              <a:rPr lang="en-US" dirty="0"/>
              <a:t>the number of attributes or objects </a:t>
            </a:r>
            <a:endParaRPr lang="en-US" dirty="0" smtClean="0"/>
          </a:p>
          <a:p>
            <a:pPr lvl="1"/>
            <a:r>
              <a:rPr lang="en-US" dirty="0" smtClean="0"/>
              <a:t>Change </a:t>
            </a:r>
            <a:r>
              <a:rPr lang="en-US" dirty="0"/>
              <a:t>of scale </a:t>
            </a:r>
            <a:endParaRPr lang="en-US" dirty="0" smtClean="0"/>
          </a:p>
          <a:p>
            <a:pPr lvl="2"/>
            <a:r>
              <a:rPr lang="en-US" dirty="0" smtClean="0"/>
              <a:t>Cities </a:t>
            </a:r>
            <a:r>
              <a:rPr lang="en-US" dirty="0"/>
              <a:t>aggregated into regions, states, countries, etc. </a:t>
            </a:r>
            <a:endParaRPr lang="en-US" dirty="0" smtClean="0"/>
          </a:p>
          <a:p>
            <a:pPr lvl="2"/>
            <a:r>
              <a:rPr lang="en-US" dirty="0" smtClean="0"/>
              <a:t>Days </a:t>
            </a:r>
            <a:r>
              <a:rPr lang="en-US" dirty="0"/>
              <a:t>aggregated into weeks, months, or years </a:t>
            </a:r>
            <a:endParaRPr lang="en-US" dirty="0" smtClean="0"/>
          </a:p>
          <a:p>
            <a:pPr lvl="1"/>
            <a:r>
              <a:rPr lang="en-US" dirty="0" smtClean="0"/>
              <a:t>More </a:t>
            </a:r>
            <a:r>
              <a:rPr lang="en-US" dirty="0"/>
              <a:t>“stable” data </a:t>
            </a:r>
            <a:endParaRPr lang="en-US" dirty="0" smtClean="0"/>
          </a:p>
          <a:p>
            <a:pPr lvl="2"/>
            <a:r>
              <a:rPr lang="en-US" dirty="0" smtClean="0"/>
              <a:t>Aggregated </a:t>
            </a:r>
            <a:r>
              <a:rPr lang="en-US" dirty="0"/>
              <a:t>data tends to have less variability</a:t>
            </a:r>
          </a:p>
        </p:txBody>
      </p:sp>
    </p:spTree>
    <p:extLst>
      <p:ext uri="{BB962C8B-B14F-4D97-AF65-F5344CB8AC3E}">
        <p14:creationId xmlns:p14="http://schemas.microsoft.com/office/powerpoint/2010/main" val="31737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example is based on precipitation in Australia from the period 1982 to 1993.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next slide shows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histogram for the standard deviation of average monthly precipitation for 3,030 0.5◦ by 0.5◦ grid cells in Australia, and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histogram for the standard deviation of the average yearly precipitation for the same locations.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average yearly precipitation has less variability than the average monthly precipitation.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precipitation measurements (and their standard deviations) are in centimeters.</a:t>
            </a:r>
          </a:p>
        </p:txBody>
      </p:sp>
    </p:spTree>
    <p:extLst>
      <p:ext uri="{BB962C8B-B14F-4D97-AF65-F5344CB8AC3E}">
        <p14:creationId xmlns:p14="http://schemas.microsoft.com/office/powerpoint/2010/main" val="272557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Precipitation in Australia..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 of precipitation in Australia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901455" y="606934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397255" y="606934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672855" y="218314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6168655" y="218314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17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is the main technique employed for data reduction.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often used for both the preliminary investigation of the data and the final data analysis. </a:t>
            </a:r>
            <a:endParaRPr lang="en-US" dirty="0" smtClean="0"/>
          </a:p>
          <a:p>
            <a:r>
              <a:rPr lang="en-US" dirty="0" smtClean="0"/>
              <a:t>Statisticians </a:t>
            </a:r>
            <a:r>
              <a:rPr lang="en-US" dirty="0"/>
              <a:t>often sample because </a:t>
            </a:r>
            <a:r>
              <a:rPr lang="en-US" dirty="0">
                <a:solidFill>
                  <a:srgbClr val="FF0000"/>
                </a:solidFill>
              </a:rPr>
              <a:t>obtaining</a:t>
            </a:r>
            <a:r>
              <a:rPr lang="en-US" dirty="0"/>
              <a:t> the entire set of data of interest is too expensive or time consuming. </a:t>
            </a:r>
            <a:endParaRPr lang="en-US" dirty="0" smtClean="0"/>
          </a:p>
          <a:p>
            <a:r>
              <a:rPr lang="en-US" dirty="0" smtClean="0"/>
              <a:t>Sampling </a:t>
            </a:r>
            <a:r>
              <a:rPr lang="en-US" dirty="0"/>
              <a:t>is typically used in data mining because </a:t>
            </a:r>
            <a:r>
              <a:rPr lang="en-US" dirty="0">
                <a:solidFill>
                  <a:srgbClr val="FF0000"/>
                </a:solidFill>
              </a:rPr>
              <a:t>processing</a:t>
            </a:r>
            <a:r>
              <a:rPr lang="en-US" dirty="0"/>
              <a:t> the entire set of data of interest is too expensive or time consuming.</a:t>
            </a:r>
          </a:p>
        </p:txBody>
      </p:sp>
    </p:spTree>
    <p:extLst>
      <p:ext uri="{BB962C8B-B14F-4D97-AF65-F5344CB8AC3E}">
        <p14:creationId xmlns:p14="http://schemas.microsoft.com/office/powerpoint/2010/main" val="425040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a sample will work almost as well as using the entire data set, if the 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sample is </a:t>
            </a:r>
            <a:r>
              <a:rPr lang="en-US" dirty="0">
                <a:solidFill>
                  <a:srgbClr val="FF00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</a:t>
            </a:r>
          </a:p>
        </p:txBody>
      </p:sp>
    </p:spTree>
    <p:extLst>
      <p:ext uri="{BB962C8B-B14F-4D97-AF65-F5344CB8AC3E}">
        <p14:creationId xmlns:p14="http://schemas.microsoft.com/office/powerpoint/2010/main" val="202900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</a:t>
            </a:r>
            <a:endParaRPr lang="en-US" dirty="0"/>
          </a:p>
        </p:txBody>
      </p:sp>
      <p:pic>
        <p:nvPicPr>
          <p:cNvPr id="4" name="Picture 20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1604742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4600354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5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7495954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055"/>
          <p:cNvSpPr txBox="1">
            <a:spLocks noChangeArrowheads="1"/>
          </p:cNvSpPr>
          <p:nvPr/>
        </p:nvSpPr>
        <p:spPr bwMode="auto">
          <a:xfrm>
            <a:off x="2466754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  <p:extLst>
      <p:ext uri="{BB962C8B-B14F-4D97-AF65-F5344CB8AC3E}">
        <p14:creationId xmlns:p14="http://schemas.microsoft.com/office/powerpoint/2010/main" val="41534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important to understand the data – in particular, to examine the relationships between the attributes</a:t>
            </a:r>
          </a:p>
          <a:p>
            <a:r>
              <a:rPr lang="en-US" dirty="0" smtClean="0"/>
              <a:t>Graphs </a:t>
            </a:r>
            <a:r>
              <a:rPr lang="en-US" dirty="0"/>
              <a:t>and plots of data </a:t>
            </a:r>
            <a:endParaRPr lang="en-US" dirty="0" smtClean="0"/>
          </a:p>
          <a:p>
            <a:r>
              <a:rPr lang="en-US" dirty="0" smtClean="0"/>
              <a:t>Histograms</a:t>
            </a:r>
            <a:r>
              <a:rPr lang="en-US" dirty="0"/>
              <a:t>, boxplots, bar charts, scatterplots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55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Random Sampling </a:t>
            </a:r>
            <a:endParaRPr lang="en-US" dirty="0" smtClean="0"/>
          </a:p>
          <a:p>
            <a:pPr lvl="1"/>
            <a:r>
              <a:rPr lang="en-US" dirty="0" smtClean="0"/>
              <a:t>There </a:t>
            </a:r>
            <a:r>
              <a:rPr lang="en-US" dirty="0"/>
              <a:t>is an equal probability of selecting any particular item </a:t>
            </a:r>
            <a:endParaRPr lang="en-US" dirty="0" smtClean="0"/>
          </a:p>
          <a:p>
            <a:pPr lvl="1"/>
            <a:r>
              <a:rPr lang="en-US" dirty="0" smtClean="0"/>
              <a:t>Sampling </a:t>
            </a:r>
            <a:r>
              <a:rPr lang="en-US" dirty="0"/>
              <a:t>without replacement </a:t>
            </a:r>
            <a:endParaRPr lang="en-US" dirty="0" smtClean="0"/>
          </a:p>
          <a:p>
            <a:pPr lvl="2"/>
            <a:r>
              <a:rPr lang="en-US" dirty="0" smtClean="0"/>
              <a:t>As </a:t>
            </a:r>
            <a:r>
              <a:rPr lang="en-US" dirty="0"/>
              <a:t>each item is selected, it is removed from the population </a:t>
            </a:r>
            <a:endParaRPr lang="en-US" dirty="0" smtClean="0"/>
          </a:p>
          <a:p>
            <a:pPr lvl="1"/>
            <a:r>
              <a:rPr lang="en-US" dirty="0" smtClean="0"/>
              <a:t>Sampling </a:t>
            </a:r>
            <a:r>
              <a:rPr lang="en-US" dirty="0"/>
              <a:t>with replacement </a:t>
            </a:r>
            <a:endParaRPr lang="en-US" dirty="0" smtClean="0"/>
          </a:p>
          <a:p>
            <a:pPr lvl="2"/>
            <a:r>
              <a:rPr lang="en-US" dirty="0" smtClean="0"/>
              <a:t>Objects </a:t>
            </a:r>
            <a:r>
              <a:rPr lang="en-US" dirty="0"/>
              <a:t>are not removed from the population as they are selected for the sample. </a:t>
            </a:r>
            <a:endParaRPr lang="en-US" dirty="0" smtClean="0"/>
          </a:p>
          <a:p>
            <a:pPr lvl="2"/>
            <a:r>
              <a:rPr lang="en-US" dirty="0" smtClean="0"/>
              <a:t>In </a:t>
            </a:r>
            <a:r>
              <a:rPr lang="en-US" dirty="0"/>
              <a:t>sampling with replacement, the same object can be picked up more than once </a:t>
            </a:r>
            <a:endParaRPr lang="en-US" dirty="0" smtClean="0"/>
          </a:p>
          <a:p>
            <a:r>
              <a:rPr lang="en-US" dirty="0" smtClean="0"/>
              <a:t>Stratified </a:t>
            </a:r>
            <a:r>
              <a:rPr lang="en-US" dirty="0"/>
              <a:t>sampling </a:t>
            </a:r>
            <a:endParaRPr lang="en-US" dirty="0" smtClean="0"/>
          </a:p>
          <a:p>
            <a:pPr lvl="1"/>
            <a:r>
              <a:rPr lang="en-US" dirty="0" smtClean="0"/>
              <a:t>Split </a:t>
            </a:r>
            <a:r>
              <a:rPr lang="en-US" dirty="0"/>
              <a:t>the data into several partitions; then draw random samples from each partition</a:t>
            </a:r>
          </a:p>
        </p:txBody>
      </p:sp>
    </p:spTree>
    <p:extLst>
      <p:ext uri="{BB962C8B-B14F-4D97-AF65-F5344CB8AC3E}">
        <p14:creationId xmlns:p14="http://schemas.microsoft.com/office/powerpoint/2010/main" val="35534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7237"/>
            <a:ext cx="10515600" cy="3029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When dimensionality increases, data becomes increasingly sparse in the space that it </a:t>
            </a:r>
            <a:r>
              <a:rPr lang="en-US" sz="4000" dirty="0" smtClean="0"/>
              <a:t>occupies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767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dirty="0"/>
              <a:t>Avoid curse of dimensionality</a:t>
            </a:r>
          </a:p>
          <a:p>
            <a:pPr lvl="1"/>
            <a:r>
              <a:rPr lang="en-US" dirty="0"/>
              <a:t>Reduce amount of time and memory required by data mining algorithms</a:t>
            </a:r>
          </a:p>
          <a:p>
            <a:pPr lvl="1"/>
            <a:r>
              <a:rPr lang="en-US" dirty="0"/>
              <a:t>Allow data to be more easily visualized</a:t>
            </a:r>
          </a:p>
          <a:p>
            <a:pPr lvl="1"/>
            <a:r>
              <a:rPr lang="en-US" dirty="0"/>
              <a:t>May help to eliminate irrelevant features or reduce noise</a:t>
            </a:r>
          </a:p>
          <a:p>
            <a:pPr lvl="4"/>
            <a:endParaRPr lang="en-US" dirty="0"/>
          </a:p>
          <a:p>
            <a:r>
              <a:rPr lang="en-US" dirty="0"/>
              <a:t>Techniques</a:t>
            </a:r>
          </a:p>
          <a:p>
            <a:pPr lvl="1"/>
            <a:r>
              <a:rPr lang="en-US" dirty="0"/>
              <a:t>Principal Components Analysis (PCA)</a:t>
            </a:r>
          </a:p>
          <a:p>
            <a:pPr lvl="1"/>
            <a:r>
              <a:rPr lang="en-US" dirty="0"/>
              <a:t>Singular Value Decomposition</a:t>
            </a:r>
          </a:p>
          <a:p>
            <a:pPr lvl="1"/>
            <a:r>
              <a:rPr lang="en-US" dirty="0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14122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subset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way to reduce dimensionality of data</a:t>
            </a:r>
          </a:p>
          <a:p>
            <a:r>
              <a:rPr lang="en-US" dirty="0"/>
              <a:t>Redundant features </a:t>
            </a:r>
          </a:p>
          <a:p>
            <a:pPr lvl="1"/>
            <a:r>
              <a:rPr lang="en-US" dirty="0"/>
              <a:t>Duplicate much or all of the information contained in one or more other attributes</a:t>
            </a:r>
          </a:p>
          <a:p>
            <a:pPr lvl="1"/>
            <a:r>
              <a:rPr lang="en-US" dirty="0"/>
              <a:t>Example: purchase price of a product and the amount of sales tax paid</a:t>
            </a:r>
          </a:p>
          <a:p>
            <a:r>
              <a:rPr lang="en-US" dirty="0"/>
              <a:t>Irrelevant features</a:t>
            </a:r>
          </a:p>
          <a:p>
            <a:pPr lvl="1"/>
            <a:r>
              <a:rPr lang="en-US" dirty="0"/>
              <a:t>Contain no information that is useful for the data mining task at hand</a:t>
            </a:r>
          </a:p>
          <a:p>
            <a:pPr lvl="1"/>
            <a:r>
              <a:rPr lang="en-US" dirty="0"/>
              <a:t>Example: students' ID is often irrelevant to the task of predicting students' GPA</a:t>
            </a:r>
          </a:p>
          <a:p>
            <a:r>
              <a:rPr lang="en-US" dirty="0"/>
              <a:t>Many techniques developed, especially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907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dirty="0"/>
          </a:p>
          <a:p>
            <a:r>
              <a:rPr lang="en-US" dirty="0"/>
              <a:t>Three general methodologies:</a:t>
            </a:r>
          </a:p>
          <a:p>
            <a:pPr lvl="1"/>
            <a:r>
              <a:rPr lang="en-US" dirty="0"/>
              <a:t>Feature extraction</a:t>
            </a:r>
          </a:p>
          <a:p>
            <a:pPr marL="1147763" lvl="2" indent="-233363"/>
            <a:r>
              <a:rPr lang="en-US" sz="2400" dirty="0"/>
              <a:t> </a:t>
            </a:r>
            <a:r>
              <a:rPr lang="en-US" sz="2200" dirty="0"/>
              <a:t>Example: extracting edges from images</a:t>
            </a:r>
          </a:p>
          <a:p>
            <a:pPr lvl="1"/>
            <a:r>
              <a:rPr lang="en-US" dirty="0"/>
              <a:t>Feature construction</a:t>
            </a:r>
          </a:p>
          <a:p>
            <a:pPr marL="1147763" lvl="2" indent="-233363"/>
            <a:r>
              <a:rPr lang="en-US" sz="2200" dirty="0"/>
              <a:t> Example: dividing mass by volume to get density</a:t>
            </a:r>
            <a:r>
              <a:rPr lang="en-US" sz="2400" dirty="0"/>
              <a:t> </a:t>
            </a:r>
          </a:p>
          <a:p>
            <a:pPr lvl="1"/>
            <a:r>
              <a:rPr lang="en-US" dirty="0"/>
              <a:t>Mapping data to new space</a:t>
            </a:r>
          </a:p>
          <a:p>
            <a:pPr marL="1147763" lvl="2" indent="-233363"/>
            <a:r>
              <a:rPr lang="en-US" sz="2200" dirty="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487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commonly used in classification</a:t>
            </a:r>
          </a:p>
          <a:p>
            <a:pPr lvl="1"/>
            <a:r>
              <a:rPr lang="en-US" sz="2600" dirty="0"/>
              <a:t>Many classification algorithms work best if both the independent and dependent variables have only a few </a:t>
            </a:r>
            <a:r>
              <a:rPr lang="en-US" sz="2600" dirty="0" smtClean="0"/>
              <a:t>values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121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Binarization</a:t>
            </a:r>
            <a:r>
              <a:rPr lang="en-US" dirty="0"/>
              <a:t> maps a continuous or categorical attribute into one or more binary variables</a:t>
            </a:r>
          </a:p>
          <a:p>
            <a:endParaRPr lang="en-US" dirty="0"/>
          </a:p>
          <a:p>
            <a:r>
              <a:rPr lang="en-US" dirty="0"/>
              <a:t>Typically used for association analysis</a:t>
            </a:r>
          </a:p>
          <a:p>
            <a:endParaRPr lang="en-US" dirty="0"/>
          </a:p>
          <a:p>
            <a:r>
              <a:rPr lang="en-US" dirty="0"/>
              <a:t>Often convert a continuous attribute to a categorical attribute and then convert a categorical attribute to a set of binary attributes</a:t>
            </a:r>
          </a:p>
          <a:p>
            <a:pPr lvl="1"/>
            <a:r>
              <a:rPr lang="en-US" dirty="0"/>
              <a:t>Association analysis needs asymmetric binary attributes</a:t>
            </a:r>
          </a:p>
          <a:p>
            <a:pPr lvl="1"/>
            <a:r>
              <a:rPr lang="en-US" dirty="0"/>
              <a:t>Examples: eye color and height measured as </a:t>
            </a:r>
            <a:br>
              <a:rPr lang="en-US" dirty="0"/>
            </a:br>
            <a:r>
              <a:rPr lang="en-US" dirty="0"/>
              <a:t>{low, medium, high}</a:t>
            </a:r>
          </a:p>
        </p:txBody>
      </p:sp>
    </p:spTree>
    <p:extLst>
      <p:ext uri="{BB962C8B-B14F-4D97-AF65-F5344CB8AC3E}">
        <p14:creationId xmlns:p14="http://schemas.microsoft.com/office/powerpoint/2010/main" val="221295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FF00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</a:t>
            </a:r>
            <a:r>
              <a:rPr lang="en-US" sz="2600" dirty="0" err="1"/>
              <a:t>x</a:t>
            </a:r>
            <a:r>
              <a:rPr lang="en-US" sz="2600" baseline="30000" dirty="0" err="1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FF00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271479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library to generate good graphs that provide lot of 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258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25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identify </a:t>
            </a:r>
            <a:r>
              <a:rPr lang="en-US" dirty="0"/>
              <a:t>rules that define “what goes with what” in transactions </a:t>
            </a:r>
            <a:endParaRPr lang="en-US" dirty="0" smtClean="0"/>
          </a:p>
          <a:p>
            <a:r>
              <a:rPr lang="en-US" dirty="0" smtClean="0"/>
              <a:t>Example</a:t>
            </a:r>
            <a:r>
              <a:rPr lang="en-US" dirty="0"/>
              <a:t>: “If X was purchased, Y was also purchased” </a:t>
            </a:r>
            <a:r>
              <a:rPr lang="en-US" dirty="0" smtClean="0"/>
              <a:t>given a set of transactions </a:t>
            </a:r>
          </a:p>
          <a:p>
            <a:r>
              <a:rPr lang="en-US" dirty="0" smtClean="0"/>
              <a:t>Very useful in recommendation </a:t>
            </a:r>
            <a:r>
              <a:rPr lang="en-US" dirty="0"/>
              <a:t>systems – “Our records show you bought X, you may also like Y” </a:t>
            </a:r>
            <a:endParaRPr lang="en-US" dirty="0" smtClean="0"/>
          </a:p>
          <a:p>
            <a:r>
              <a:rPr lang="en-US" dirty="0" smtClean="0"/>
              <a:t>Also </a:t>
            </a:r>
            <a:r>
              <a:rPr lang="en-US" dirty="0"/>
              <a:t>called </a:t>
            </a:r>
            <a:r>
              <a:rPr lang="en-US" dirty="0" smtClean="0"/>
              <a:t>as “affinity </a:t>
            </a:r>
            <a:r>
              <a:rPr lang="en-US" dirty="0"/>
              <a:t>analysis”</a:t>
            </a:r>
          </a:p>
        </p:txBody>
      </p:sp>
    </p:spTree>
    <p:extLst>
      <p:ext uri="{BB962C8B-B14F-4D97-AF65-F5344CB8AC3E}">
        <p14:creationId xmlns:p14="http://schemas.microsoft.com/office/powerpoint/2010/main" val="341866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this dataset to perform different preprocessing techniques to understand the dataset.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At the end of this exercise, every team should submit their best visualization and a small description why it is good at explaining the data on Piazza thread.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0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Collaborative filtering – Technique used by recommendation systems</a:t>
            </a:r>
          </a:p>
          <a:p>
            <a:r>
              <a:rPr lang="en-US" dirty="0" smtClean="0"/>
              <a:t>The main goal is to recommend items that we may like</a:t>
            </a:r>
          </a:p>
          <a:p>
            <a:r>
              <a:rPr lang="en-US" dirty="0" smtClean="0"/>
              <a:t>Various aspects that customers view, select, purchase, rate,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User-based recommendation: Recommend </a:t>
            </a:r>
            <a:r>
              <a:rPr lang="en-US" dirty="0"/>
              <a:t>products that “customers like you” </a:t>
            </a:r>
            <a:r>
              <a:rPr lang="en-US" dirty="0" smtClean="0"/>
              <a:t>purchase</a:t>
            </a:r>
          </a:p>
          <a:p>
            <a:r>
              <a:rPr lang="en-US" dirty="0" smtClean="0"/>
              <a:t>Item-based recommendation: Recommend </a:t>
            </a:r>
            <a:r>
              <a:rPr lang="en-US" dirty="0"/>
              <a:t>products that share a “product purchaser profile” with your </a:t>
            </a:r>
            <a:r>
              <a:rPr lang="en-US" dirty="0" smtClean="0"/>
              <a:t>purchases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6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3579</Words>
  <Application>Microsoft Office PowerPoint</Application>
  <PresentationFormat>Widescreen</PresentationFormat>
  <Paragraphs>741</Paragraphs>
  <Slides>80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Bookman Old Style</vt:lpstr>
      <vt:lpstr>Calibri</vt:lpstr>
      <vt:lpstr>Calibri Light</vt:lpstr>
      <vt:lpstr>Monotype Sorts</vt:lpstr>
      <vt:lpstr>Office Theme</vt:lpstr>
      <vt:lpstr>Document</vt:lpstr>
      <vt:lpstr>Visio</vt:lpstr>
      <vt:lpstr>VISIO</vt:lpstr>
      <vt:lpstr>Applied Analytics and Predictive Modeling Spring 2020</vt:lpstr>
      <vt:lpstr>Today’s agenda</vt:lpstr>
      <vt:lpstr>Overview</vt:lpstr>
      <vt:lpstr>Core Ideas of Data Mining</vt:lpstr>
      <vt:lpstr>Data Exploration</vt:lpstr>
      <vt:lpstr>Dimensionality Reduction</vt:lpstr>
      <vt:lpstr>Data Visualization</vt:lpstr>
      <vt:lpstr>Association Rules</vt:lpstr>
      <vt:lpstr>Recommender Systems</vt:lpstr>
      <vt:lpstr>Supervised Learning</vt:lpstr>
      <vt:lpstr>Supervised Learning – Classification </vt:lpstr>
      <vt:lpstr>Supervised Learning – Prediction </vt:lpstr>
      <vt:lpstr>Unsupervised Learning </vt:lpstr>
      <vt:lpstr>Numpy</vt:lpstr>
      <vt:lpstr>Numpy</vt:lpstr>
      <vt:lpstr>Numpy – Arrays </vt:lpstr>
      <vt:lpstr>Numpy – Arrays </vt:lpstr>
      <vt:lpstr>Numpy – Arrays</vt:lpstr>
      <vt:lpstr>Numpy – Arrays </vt:lpstr>
      <vt:lpstr>Numpy – Arrays and Functions</vt:lpstr>
      <vt:lpstr>Numpy – Arrays </vt:lpstr>
      <vt:lpstr>Numpy – Math operations</vt:lpstr>
      <vt:lpstr>Numpy – Exercises </vt:lpstr>
      <vt:lpstr>Numpy – Exercises </vt:lpstr>
      <vt:lpstr>Pandas</vt:lpstr>
      <vt:lpstr>Pandas – Series </vt:lpstr>
      <vt:lpstr>Pandas – Series </vt:lpstr>
      <vt:lpstr>Pandas – Series </vt:lpstr>
      <vt:lpstr>Pandas – Dataframes </vt:lpstr>
      <vt:lpstr>Pandas – DataFrames </vt:lpstr>
      <vt:lpstr>Pandas – DataFrames </vt:lpstr>
      <vt:lpstr>Pandas – Series vs DataFrames</vt:lpstr>
      <vt:lpstr>Pandas – DataFrames – Example1  </vt:lpstr>
      <vt:lpstr>Pandas – DataFrames – Example2</vt:lpstr>
      <vt:lpstr>Pandas – Dataframes </vt:lpstr>
      <vt:lpstr>Pandas – DataFrames – nba.csv </vt:lpstr>
      <vt:lpstr>Pandas – DataFrames </vt:lpstr>
      <vt:lpstr>Pandas – DataFrames</vt:lpstr>
      <vt:lpstr>Pandas – DataFrames </vt:lpstr>
      <vt:lpstr>Pandas – Missing values</vt:lpstr>
      <vt:lpstr>Pandas – Fill Missing Values</vt:lpstr>
      <vt:lpstr>Pandas – Drop the rows with missing values</vt:lpstr>
      <vt:lpstr>Pandas – ffill() </vt:lpstr>
      <vt:lpstr>Pandas – ffill() </vt:lpstr>
      <vt:lpstr>Pandas – Groupby() </vt:lpstr>
      <vt:lpstr>Summary of the dataframe</vt:lpstr>
      <vt:lpstr>Pandas – Class Exercise </vt:lpstr>
      <vt:lpstr>What is data? </vt:lpstr>
      <vt:lpstr>More views of data</vt:lpstr>
      <vt:lpstr>Attribute values</vt:lpstr>
      <vt:lpstr>Types of Attributes</vt:lpstr>
      <vt:lpstr>Discrete and Continuous attributes</vt:lpstr>
      <vt:lpstr>Types of datasets </vt:lpstr>
      <vt:lpstr>Important characteristics of data</vt:lpstr>
      <vt:lpstr>Record data</vt:lpstr>
      <vt:lpstr>Document data</vt:lpstr>
      <vt:lpstr>Transaction data</vt:lpstr>
      <vt:lpstr>Graph Data</vt:lpstr>
      <vt:lpstr>Ordered Data</vt:lpstr>
      <vt:lpstr>Ordered Data</vt:lpstr>
      <vt:lpstr>Ordered Data</vt:lpstr>
      <vt:lpstr>Examples</vt:lpstr>
      <vt:lpstr>Data Preprocessing</vt:lpstr>
      <vt:lpstr>Aggregation</vt:lpstr>
      <vt:lpstr>Example: Precipitation in Australia</vt:lpstr>
      <vt:lpstr>Example: Precipitation in Australia.. </vt:lpstr>
      <vt:lpstr>Sampling</vt:lpstr>
      <vt:lpstr>Sampling</vt:lpstr>
      <vt:lpstr>Sample size</vt:lpstr>
      <vt:lpstr>Types of Sampling</vt:lpstr>
      <vt:lpstr>Curse of dimensionality</vt:lpstr>
      <vt:lpstr>Dimensionality Reduction</vt:lpstr>
      <vt:lpstr>Feature subset Selection</vt:lpstr>
      <vt:lpstr>Feature Creation</vt:lpstr>
      <vt:lpstr>Discretization</vt:lpstr>
      <vt:lpstr>Binarization</vt:lpstr>
      <vt:lpstr>Attribute Transformation</vt:lpstr>
      <vt:lpstr>Seaborn</vt:lpstr>
      <vt:lpstr>In-class Case</vt:lpstr>
      <vt:lpstr>Iris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Analytics &amp; Predictive Modeling</dc:title>
  <dc:creator>Manikonda, Lydia</dc:creator>
  <cp:lastModifiedBy>Manikonda, Lydia</cp:lastModifiedBy>
  <cp:revision>208</cp:revision>
  <dcterms:created xsi:type="dcterms:W3CDTF">2020-01-08T20:21:16Z</dcterms:created>
  <dcterms:modified xsi:type="dcterms:W3CDTF">2020-01-29T16:15:08Z</dcterms:modified>
</cp:coreProperties>
</file>